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9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74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63.xml" ContentType="application/vnd.openxmlformats-officedocument.presentationml.notesSlide+xml"/>
  <Override PartName="/ppt/tableStyles.xml" ContentType="application/vnd.openxmlformats-officedocument.presentationml.tableStyles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s/slide9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3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79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s/slide80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75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60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slides/slide89.xml" ContentType="application/vnd.openxmlformats-officedocument.presentationml.slide+xml"/>
  <Override PartName="/ppt/slides/slide49.xml" ContentType="application/vnd.openxmlformats-officedocument.presentationml.slide+xml"/>
  <Override PartName="/ppt/slides/slide78.xml" ContentType="application/vnd.openxmlformats-officedocument.presentationml.slide+xml"/>
  <Override PartName="/ppt/slides/slide96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69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76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83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Layouts/slideLayout22.xml" ContentType="application/vnd.openxmlformats-officedocument.presentationml.slideLayout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72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9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77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84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73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80.xml" ContentType="application/vnd.openxmlformats-officedocument.presentationml.notesSlide+xml"/>
  <Default Extension="tiff" ContentType="image/tiff"/>
  <Override PartName="/ppt/notesSlides/notesSlide11.xml" ContentType="application/vnd.openxmlformats-officedocument.presentationml.notesSlide+xml"/>
  <Override PartName="/ppt/notesSlides/notesSlide40.xml" ContentType="application/vnd.openxmlformats-officedocument.presentationml.notesSlide+xml"/>
  <Override PartName="/ppt/slides/slide98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87.xml" ContentType="application/vnd.openxmlformats-officedocument.presentationml.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notesSlides/notesSlide78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67.xml" ContentType="application/vnd.openxmlformats-officedocument.presentationml.notesSlide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Override PartName="/ppt/slides/slide32.xml" ContentType="application/vnd.openxmlformats-officedocument.presentationml.slide+xml"/>
  <Override PartName="/ppt/notesSlides/notesSlide34.xml" ContentType="application/vnd.openxmlformats-officedocument.presentationml.notesSlide+xml"/>
  <Override PartName="/ppt/notesSlides/notesSlide81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Layouts/slideLayout20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101"/>
  </p:notesMasterIdLst>
  <p:handoutMasterIdLst>
    <p:handoutMasterId r:id="rId102"/>
  </p:handoutMasterIdLst>
  <p:sldIdLst>
    <p:sldId id="540" r:id="rId3"/>
    <p:sldId id="770" r:id="rId4"/>
    <p:sldId id="779" r:id="rId5"/>
    <p:sldId id="709" r:id="rId6"/>
    <p:sldId id="781" r:id="rId7"/>
    <p:sldId id="290" r:id="rId8"/>
    <p:sldId id="710" r:id="rId9"/>
    <p:sldId id="719" r:id="rId10"/>
    <p:sldId id="720" r:id="rId11"/>
    <p:sldId id="711" r:id="rId12"/>
    <p:sldId id="721" r:id="rId13"/>
    <p:sldId id="712" r:id="rId14"/>
    <p:sldId id="722" r:id="rId15"/>
    <p:sldId id="713" r:id="rId16"/>
    <p:sldId id="729" r:id="rId17"/>
    <p:sldId id="714" r:id="rId18"/>
    <p:sldId id="723" r:id="rId19"/>
    <p:sldId id="724" r:id="rId20"/>
    <p:sldId id="725" r:id="rId21"/>
    <p:sldId id="726" r:id="rId22"/>
    <p:sldId id="715" r:id="rId23"/>
    <p:sldId id="727" r:id="rId24"/>
    <p:sldId id="716" r:id="rId25"/>
    <p:sldId id="728" r:id="rId26"/>
    <p:sldId id="717" r:id="rId27"/>
    <p:sldId id="771" r:id="rId28"/>
    <p:sldId id="291" r:id="rId29"/>
    <p:sldId id="305" r:id="rId30"/>
    <p:sldId id="306" r:id="rId31"/>
    <p:sldId id="292" r:id="rId32"/>
    <p:sldId id="293" r:id="rId33"/>
    <p:sldId id="294" r:id="rId34"/>
    <p:sldId id="295" r:id="rId35"/>
    <p:sldId id="296" r:id="rId36"/>
    <p:sldId id="297" r:id="rId37"/>
    <p:sldId id="718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772" r:id="rId46"/>
    <p:sldId id="735" r:id="rId47"/>
    <p:sldId id="730" r:id="rId48"/>
    <p:sldId id="731" r:id="rId49"/>
    <p:sldId id="732" r:id="rId50"/>
    <p:sldId id="733" r:id="rId51"/>
    <p:sldId id="307" r:id="rId52"/>
    <p:sldId id="734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773" r:id="rId63"/>
    <p:sldId id="740" r:id="rId64"/>
    <p:sldId id="780" r:id="rId65"/>
    <p:sldId id="741" r:id="rId66"/>
    <p:sldId id="742" r:id="rId67"/>
    <p:sldId id="743" r:id="rId68"/>
    <p:sldId id="744" r:id="rId69"/>
    <p:sldId id="745" r:id="rId70"/>
    <p:sldId id="746" r:id="rId71"/>
    <p:sldId id="747" r:id="rId72"/>
    <p:sldId id="748" r:id="rId73"/>
    <p:sldId id="749" r:id="rId74"/>
    <p:sldId id="750" r:id="rId75"/>
    <p:sldId id="751" r:id="rId76"/>
    <p:sldId id="752" r:id="rId77"/>
    <p:sldId id="774" r:id="rId78"/>
    <p:sldId id="753" r:id="rId79"/>
    <p:sldId id="754" r:id="rId80"/>
    <p:sldId id="755" r:id="rId81"/>
    <p:sldId id="756" r:id="rId82"/>
    <p:sldId id="757" r:id="rId83"/>
    <p:sldId id="308" r:id="rId84"/>
    <p:sldId id="775" r:id="rId85"/>
    <p:sldId id="758" r:id="rId86"/>
    <p:sldId id="759" r:id="rId87"/>
    <p:sldId id="760" r:id="rId88"/>
    <p:sldId id="761" r:id="rId89"/>
    <p:sldId id="762" r:id="rId90"/>
    <p:sldId id="763" r:id="rId91"/>
    <p:sldId id="764" r:id="rId92"/>
    <p:sldId id="776" r:id="rId93"/>
    <p:sldId id="765" r:id="rId94"/>
    <p:sldId id="777" r:id="rId95"/>
    <p:sldId id="766" r:id="rId96"/>
    <p:sldId id="778" r:id="rId97"/>
    <p:sldId id="328" r:id="rId98"/>
    <p:sldId id="329" r:id="rId99"/>
    <p:sldId id="707" r:id="rId100"/>
  </p:sldIdLst>
  <p:sldSz cx="9144000" cy="6858000" type="screen4x3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1pPr>
    <a:lvl2pPr marL="4572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2pPr>
    <a:lvl3pPr marL="9144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3pPr>
    <a:lvl4pPr marL="13716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4pPr>
    <a:lvl5pPr marL="18288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5pPr>
    <a:lvl6pPr marL="22860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6pPr>
    <a:lvl7pPr marL="27432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7pPr>
    <a:lvl8pPr marL="32004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8pPr>
    <a:lvl9pPr marL="36576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3D77C5"/>
    <a:srgbClr val="FFFF00"/>
    <a:srgbClr val="FFCC66"/>
    <a:srgbClr val="CC66FF"/>
    <a:srgbClr val="FFFFFF"/>
    <a:srgbClr val="FF0000"/>
    <a:srgbClr val="0000FF"/>
    <a:srgbClr val="CC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2633"/>
    <p:restoredTop sz="94694"/>
  </p:normalViewPr>
  <p:slideViewPr>
    <p:cSldViewPr>
      <p:cViewPr varScale="1">
        <p:scale>
          <a:sx n="83" d="100"/>
          <a:sy n="83" d="100"/>
        </p:scale>
        <p:origin x="-17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94"/>
    </p:cViewPr>
  </p:sorterViewPr>
  <p:notesViewPr>
    <p:cSldViewPr>
      <p:cViewPr varScale="1">
        <p:scale>
          <a:sx n="53" d="100"/>
          <a:sy n="53" d="100"/>
        </p:scale>
        <p:origin x="-1248" y="-102"/>
      </p:cViewPr>
      <p:guideLst>
        <p:guide orient="horz" pos="3224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10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F80743A9-0E68-A84E-8B5B-982B98AFD15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1467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D715DAB4-2617-344A-8A4E-35068C8BFF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758415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FDD596E0-5A3B-FC47-BD54-D3CC432C2C25}" type="slidenum">
              <a:rPr lang="en-US" altLang="zh-TW" sz="1300"/>
              <a:pPr/>
              <a:t>1</a:t>
            </a:fld>
            <a:endParaRPr lang="en-US" altLang="zh-TW" sz="13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zh-TW" altLang="en-US">
              <a:ea typeface="新細明體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C4F83FB0-C77B-A049-A1D2-AE784DF549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039FCC-7904-254A-8A4F-7481BB8EFECC}" type="slidenum">
              <a:rPr lang="en-US" altLang="zh-TW"/>
              <a:pPr/>
              <a:t>15</a:t>
            </a:fld>
            <a:endParaRPr lang="en-US" altLang="zh-TW"/>
          </a:p>
        </p:txBody>
      </p:sp>
      <p:sp>
        <p:nvSpPr>
          <p:cNvPr id="431106" name="Rectangle 2">
            <a:extLst>
              <a:ext uri="{FF2B5EF4-FFF2-40B4-BE49-F238E27FC236}">
                <a16:creationId xmlns:a16="http://schemas.microsoft.com/office/drawing/2014/main" xmlns="" id="{5A0D2C38-47E3-AA4D-BC43-F48E361217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1107" name="Rectangle 3">
            <a:extLst>
              <a:ext uri="{FF2B5EF4-FFF2-40B4-BE49-F238E27FC236}">
                <a16:creationId xmlns:a16="http://schemas.microsoft.com/office/drawing/2014/main" xmlns="" id="{D03D309C-147C-9641-98FF-F22F12DB7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723374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9FC08002-F3CA-3640-BD95-58DFA76386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B8B4DCD-D45E-DF41-988D-78F3C35AF168}" type="slidenum">
              <a:rPr lang="en-US" altLang="zh-TW"/>
              <a:pPr/>
              <a:t>17</a:t>
            </a:fld>
            <a:endParaRPr lang="en-US" altLang="zh-TW"/>
          </a:p>
        </p:txBody>
      </p:sp>
      <p:sp>
        <p:nvSpPr>
          <p:cNvPr id="432130" name="Rectangle 2">
            <a:extLst>
              <a:ext uri="{FF2B5EF4-FFF2-40B4-BE49-F238E27FC236}">
                <a16:creationId xmlns:a16="http://schemas.microsoft.com/office/drawing/2014/main" xmlns="" id="{D5C1198E-7B7B-C14C-BB53-0C4BCDF55A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2131" name="Rectangle 3">
            <a:extLst>
              <a:ext uri="{FF2B5EF4-FFF2-40B4-BE49-F238E27FC236}">
                <a16:creationId xmlns:a16="http://schemas.microsoft.com/office/drawing/2014/main" xmlns="" id="{254A5103-BB5D-AA49-A4B1-AF02889DB0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6008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23DDAA7-AA02-5F43-B3A4-F82A478DC6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43CC4E-8AEE-3F49-BAE9-5C69FC42B861}" type="slidenum">
              <a:rPr lang="en-US" altLang="zh-TW"/>
              <a:pPr/>
              <a:t>18</a:t>
            </a:fld>
            <a:endParaRPr lang="en-US" altLang="zh-TW"/>
          </a:p>
        </p:txBody>
      </p:sp>
      <p:sp>
        <p:nvSpPr>
          <p:cNvPr id="434178" name="Rectangle 2">
            <a:extLst>
              <a:ext uri="{FF2B5EF4-FFF2-40B4-BE49-F238E27FC236}">
                <a16:creationId xmlns:a16="http://schemas.microsoft.com/office/drawing/2014/main" xmlns="" id="{AA9456FD-996C-1E47-90B3-760861E527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4179" name="Rectangle 3">
            <a:extLst>
              <a:ext uri="{FF2B5EF4-FFF2-40B4-BE49-F238E27FC236}">
                <a16:creationId xmlns:a16="http://schemas.microsoft.com/office/drawing/2014/main" xmlns="" id="{C6575048-0F51-3C4B-B539-9AC7F67B4C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954927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62974382-531E-D34A-A1A8-87C18FAC11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6934D0B-E5F7-1A45-B743-24485818D5F0}" type="slidenum">
              <a:rPr lang="en-US" altLang="zh-TW"/>
              <a:pPr/>
              <a:t>19</a:t>
            </a:fld>
            <a:endParaRPr lang="en-US" altLang="zh-TW"/>
          </a:p>
        </p:txBody>
      </p:sp>
      <p:sp>
        <p:nvSpPr>
          <p:cNvPr id="435202" name="Rectangle 2">
            <a:extLst>
              <a:ext uri="{FF2B5EF4-FFF2-40B4-BE49-F238E27FC236}">
                <a16:creationId xmlns:a16="http://schemas.microsoft.com/office/drawing/2014/main" xmlns="" id="{3351BF25-4773-AC42-AA13-9E173781F7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5203" name="Rectangle 3">
            <a:extLst>
              <a:ext uri="{FF2B5EF4-FFF2-40B4-BE49-F238E27FC236}">
                <a16:creationId xmlns:a16="http://schemas.microsoft.com/office/drawing/2014/main" xmlns="" id="{1596E380-BE32-404D-8443-DE557E59F7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944392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4853100-CA19-8443-BFDB-9D03F25AF9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C9D9C4-C8A4-9F43-8E71-DEBAD8CF96E7}" type="slidenum">
              <a:rPr lang="en-US" altLang="zh-TW"/>
              <a:pPr/>
              <a:t>20</a:t>
            </a:fld>
            <a:endParaRPr lang="en-US" altLang="zh-TW"/>
          </a:p>
        </p:txBody>
      </p:sp>
      <p:sp>
        <p:nvSpPr>
          <p:cNvPr id="436226" name="Rectangle 2">
            <a:extLst>
              <a:ext uri="{FF2B5EF4-FFF2-40B4-BE49-F238E27FC236}">
                <a16:creationId xmlns:a16="http://schemas.microsoft.com/office/drawing/2014/main" xmlns="" id="{5C5B890C-DCB3-8B4A-87E8-07E31723C6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6227" name="Rectangle 3">
            <a:extLst>
              <a:ext uri="{FF2B5EF4-FFF2-40B4-BE49-F238E27FC236}">
                <a16:creationId xmlns:a16="http://schemas.microsoft.com/office/drawing/2014/main" xmlns="" id="{B9BF97D8-ED3A-9E4C-9C09-8D0413767F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04839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78125B6-613E-BF42-A2C2-B2BB56D8724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8991992-6726-0740-A5DB-E3F9A8C722E3}" type="slidenum">
              <a:rPr lang="en-US" altLang="zh-TW"/>
              <a:pPr/>
              <a:t>22</a:t>
            </a:fld>
            <a:endParaRPr lang="en-US" altLang="zh-TW"/>
          </a:p>
        </p:txBody>
      </p:sp>
      <p:sp>
        <p:nvSpPr>
          <p:cNvPr id="437250" name="Rectangle 2">
            <a:extLst>
              <a:ext uri="{FF2B5EF4-FFF2-40B4-BE49-F238E27FC236}">
                <a16:creationId xmlns:a16="http://schemas.microsoft.com/office/drawing/2014/main" xmlns="" id="{A8BA7DC3-551A-C945-AD1D-9B1AA170BC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7251" name="Rectangle 3">
            <a:extLst>
              <a:ext uri="{FF2B5EF4-FFF2-40B4-BE49-F238E27FC236}">
                <a16:creationId xmlns:a16="http://schemas.microsoft.com/office/drawing/2014/main" xmlns="" id="{EB65CAFF-654E-7848-BC57-11B8CC28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018802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DCE9546-35BF-E846-98E5-789F7725E4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0C6B034-847D-8D43-8AAB-72023F3F4F48}" type="slidenum">
              <a:rPr lang="en-US" altLang="zh-TW"/>
              <a:pPr/>
              <a:t>24</a:t>
            </a:fld>
            <a:endParaRPr lang="en-US" altLang="zh-TW"/>
          </a:p>
        </p:txBody>
      </p:sp>
      <p:sp>
        <p:nvSpPr>
          <p:cNvPr id="438274" name="Rectangle 2">
            <a:extLst>
              <a:ext uri="{FF2B5EF4-FFF2-40B4-BE49-F238E27FC236}">
                <a16:creationId xmlns:a16="http://schemas.microsoft.com/office/drawing/2014/main" xmlns="" id="{7D6496C5-6128-A44B-8922-7CAC8E9109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8275" name="Rectangle 3">
            <a:extLst>
              <a:ext uri="{FF2B5EF4-FFF2-40B4-BE49-F238E27FC236}">
                <a16:creationId xmlns:a16="http://schemas.microsoft.com/office/drawing/2014/main" xmlns="" id="{B825139D-41CF-2D4C-8198-4AE8A77110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676198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26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62807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D9D28C1-2E43-9C4C-B9F3-58838A5F51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4A1D2F-9BB4-A94B-B3DF-2B1B978296AB}" type="slidenum">
              <a:rPr lang="en-US" altLang="zh-TW"/>
              <a:pPr/>
              <a:t>27</a:t>
            </a:fld>
            <a:endParaRPr lang="en-US" altLang="zh-TW"/>
          </a:p>
        </p:txBody>
      </p:sp>
      <p:sp>
        <p:nvSpPr>
          <p:cNvPr id="398338" name="Rectangle 2">
            <a:extLst>
              <a:ext uri="{FF2B5EF4-FFF2-40B4-BE49-F238E27FC236}">
                <a16:creationId xmlns:a16="http://schemas.microsoft.com/office/drawing/2014/main" xmlns="" id="{41D54E10-FF79-514A-9F1B-0A47303EB5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8339" name="Rectangle 3">
            <a:extLst>
              <a:ext uri="{FF2B5EF4-FFF2-40B4-BE49-F238E27FC236}">
                <a16:creationId xmlns:a16="http://schemas.microsoft.com/office/drawing/2014/main" xmlns="" id="{8CF8BAC1-9546-304F-A8CB-BC53E7744A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195887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D4E997A3-DE03-8947-9509-29155744B2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BF06C3F-7705-6D4E-9405-C50141A727AF}" type="slidenum">
              <a:rPr lang="en-US" altLang="zh-TW"/>
              <a:pPr/>
              <a:t>28</a:t>
            </a:fld>
            <a:endParaRPr lang="en-US" altLang="zh-TW"/>
          </a:p>
        </p:txBody>
      </p:sp>
      <p:sp>
        <p:nvSpPr>
          <p:cNvPr id="418818" name="Rectangle 2">
            <a:extLst>
              <a:ext uri="{FF2B5EF4-FFF2-40B4-BE49-F238E27FC236}">
                <a16:creationId xmlns:a16="http://schemas.microsoft.com/office/drawing/2014/main" xmlns="" id="{B0E31003-EE62-1444-849B-631C89B696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8819" name="Rectangle 3">
            <a:extLst>
              <a:ext uri="{FF2B5EF4-FFF2-40B4-BE49-F238E27FC236}">
                <a16:creationId xmlns:a16="http://schemas.microsoft.com/office/drawing/2014/main" xmlns="" id="{E7520728-297A-1441-B6A6-829A76C89A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178419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2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1016869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6C5C798F-0438-2146-9FF7-3A1FE1E6F4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47ACB1B-E109-8943-8F58-E67153502CB3}" type="slidenum">
              <a:rPr lang="en-US" altLang="zh-TW"/>
              <a:pPr/>
              <a:t>29</a:t>
            </a:fld>
            <a:endParaRPr lang="en-US" altLang="zh-TW"/>
          </a:p>
        </p:txBody>
      </p:sp>
      <p:sp>
        <p:nvSpPr>
          <p:cNvPr id="419842" name="Rectangle 2">
            <a:extLst>
              <a:ext uri="{FF2B5EF4-FFF2-40B4-BE49-F238E27FC236}">
                <a16:creationId xmlns:a16="http://schemas.microsoft.com/office/drawing/2014/main" xmlns="" id="{819723EE-9C10-434B-A0A4-E0902BD1D3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43" name="Rectangle 3">
            <a:extLst>
              <a:ext uri="{FF2B5EF4-FFF2-40B4-BE49-F238E27FC236}">
                <a16:creationId xmlns:a16="http://schemas.microsoft.com/office/drawing/2014/main" xmlns="" id="{D0AC487D-5626-2246-B1C6-8FF45E8DAA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4037169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DF4B17B1-0384-034B-BDF6-6CE2D69DBA0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B22AE1A-C7A7-1346-99B6-4606C9D25616}" type="slidenum">
              <a:rPr lang="en-US" altLang="zh-TW"/>
              <a:pPr/>
              <a:t>30</a:t>
            </a:fld>
            <a:endParaRPr lang="en-US" altLang="zh-TW"/>
          </a:p>
        </p:txBody>
      </p:sp>
      <p:sp>
        <p:nvSpPr>
          <p:cNvPr id="400386" name="Rectangle 2">
            <a:extLst>
              <a:ext uri="{FF2B5EF4-FFF2-40B4-BE49-F238E27FC236}">
                <a16:creationId xmlns:a16="http://schemas.microsoft.com/office/drawing/2014/main" xmlns="" id="{D3246292-CD5F-584F-9B38-A235A222F2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0387" name="Rectangle 3">
            <a:extLst>
              <a:ext uri="{FF2B5EF4-FFF2-40B4-BE49-F238E27FC236}">
                <a16:creationId xmlns:a16="http://schemas.microsoft.com/office/drawing/2014/main" xmlns="" id="{1E84FCB8-9076-A348-BFEE-A9B79F8A1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836606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A953516-B305-2A4A-9719-6063D58F17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2A1242-26FB-1541-BE32-31B61E737A7D}" type="slidenum">
              <a:rPr lang="en-US" altLang="zh-TW"/>
              <a:pPr/>
              <a:t>31</a:t>
            </a:fld>
            <a:endParaRPr lang="en-US" altLang="zh-TW"/>
          </a:p>
        </p:txBody>
      </p:sp>
      <p:sp>
        <p:nvSpPr>
          <p:cNvPr id="401410" name="Rectangle 2">
            <a:extLst>
              <a:ext uri="{FF2B5EF4-FFF2-40B4-BE49-F238E27FC236}">
                <a16:creationId xmlns:a16="http://schemas.microsoft.com/office/drawing/2014/main" xmlns="" id="{5B9CF877-2CA0-BE47-AFBA-613FFFCEF1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1411" name="Rectangle 3">
            <a:extLst>
              <a:ext uri="{FF2B5EF4-FFF2-40B4-BE49-F238E27FC236}">
                <a16:creationId xmlns:a16="http://schemas.microsoft.com/office/drawing/2014/main" xmlns="" id="{5BB67FCF-EC2E-5D4F-A1F4-A9F1620CBA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5961563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37295841-AFC6-F240-B0B8-D87DEBAF04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4163A2-379E-F749-A544-37EE913B0BEA}" type="slidenum">
              <a:rPr lang="en-US" altLang="zh-TW"/>
              <a:pPr/>
              <a:t>32</a:t>
            </a:fld>
            <a:endParaRPr lang="en-US" altLang="zh-TW"/>
          </a:p>
        </p:txBody>
      </p:sp>
      <p:sp>
        <p:nvSpPr>
          <p:cNvPr id="402434" name="Rectangle 2">
            <a:extLst>
              <a:ext uri="{FF2B5EF4-FFF2-40B4-BE49-F238E27FC236}">
                <a16:creationId xmlns:a16="http://schemas.microsoft.com/office/drawing/2014/main" xmlns="" id="{F9FE2C9E-9E24-7B4A-A320-E3A3C3C64B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2435" name="Rectangle 3">
            <a:extLst>
              <a:ext uri="{FF2B5EF4-FFF2-40B4-BE49-F238E27FC236}">
                <a16:creationId xmlns:a16="http://schemas.microsoft.com/office/drawing/2014/main" xmlns="" id="{B2A25E83-52F9-6A40-B446-8F466B9AA0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6769386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A848182C-E856-3E4D-BDDC-453F2279660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32FFC3-D0D5-DF47-9DB4-43190FDCE15D}" type="slidenum">
              <a:rPr lang="en-US" altLang="zh-TW"/>
              <a:pPr/>
              <a:t>33</a:t>
            </a:fld>
            <a:endParaRPr lang="en-US" altLang="zh-TW"/>
          </a:p>
        </p:txBody>
      </p:sp>
      <p:sp>
        <p:nvSpPr>
          <p:cNvPr id="403458" name="Rectangle 2">
            <a:extLst>
              <a:ext uri="{FF2B5EF4-FFF2-40B4-BE49-F238E27FC236}">
                <a16:creationId xmlns:a16="http://schemas.microsoft.com/office/drawing/2014/main" xmlns="" id="{801308AD-40EA-254E-8E3D-28CCCBD2D2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3459" name="Rectangle 3">
            <a:extLst>
              <a:ext uri="{FF2B5EF4-FFF2-40B4-BE49-F238E27FC236}">
                <a16:creationId xmlns:a16="http://schemas.microsoft.com/office/drawing/2014/main" xmlns="" id="{2F01414E-4F7D-3141-93C5-16A83B26A4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742155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EDB49114-4166-1145-ACC8-BA31F44DD4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F72D2B8-1055-BF44-9E27-84A23917D594}" type="slidenum">
              <a:rPr lang="en-US" altLang="zh-TW"/>
              <a:pPr/>
              <a:t>34</a:t>
            </a:fld>
            <a:endParaRPr lang="en-US" altLang="zh-TW"/>
          </a:p>
        </p:txBody>
      </p:sp>
      <p:sp>
        <p:nvSpPr>
          <p:cNvPr id="405506" name="Rectangle 2">
            <a:extLst>
              <a:ext uri="{FF2B5EF4-FFF2-40B4-BE49-F238E27FC236}">
                <a16:creationId xmlns:a16="http://schemas.microsoft.com/office/drawing/2014/main" xmlns="" id="{A7D474BA-DD5A-0944-8197-59E5C5167A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5507" name="Rectangle 3">
            <a:extLst>
              <a:ext uri="{FF2B5EF4-FFF2-40B4-BE49-F238E27FC236}">
                <a16:creationId xmlns:a16="http://schemas.microsoft.com/office/drawing/2014/main" xmlns="" id="{D1072206-746D-FB47-9AA3-10D51A57C8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1186634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55B85C6-0EC4-6848-97C7-06FCDF01FD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16C68E-AEE3-484B-A525-C21262629412}" type="slidenum">
              <a:rPr lang="en-US" altLang="zh-TW"/>
              <a:pPr/>
              <a:t>35</a:t>
            </a:fld>
            <a:endParaRPr lang="en-US" altLang="zh-TW"/>
          </a:p>
        </p:txBody>
      </p:sp>
      <p:sp>
        <p:nvSpPr>
          <p:cNvPr id="406530" name="Rectangle 2">
            <a:extLst>
              <a:ext uri="{FF2B5EF4-FFF2-40B4-BE49-F238E27FC236}">
                <a16:creationId xmlns:a16="http://schemas.microsoft.com/office/drawing/2014/main" xmlns="" id="{07F58E0B-FE32-0C4B-B61D-6392C62B79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6531" name="Rectangle 3">
            <a:extLst>
              <a:ext uri="{FF2B5EF4-FFF2-40B4-BE49-F238E27FC236}">
                <a16:creationId xmlns:a16="http://schemas.microsoft.com/office/drawing/2014/main" xmlns="" id="{10F73F03-3B7D-3840-BF03-80EA5EA4AB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5948667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9584A8C3-8A81-094B-B280-F03D54658F0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B1B765-1285-E84F-8756-22B91F442474}" type="slidenum">
              <a:rPr lang="en-US" altLang="zh-TW"/>
              <a:pPr/>
              <a:t>37</a:t>
            </a:fld>
            <a:endParaRPr lang="en-US" altLang="zh-TW"/>
          </a:p>
        </p:txBody>
      </p:sp>
      <p:sp>
        <p:nvSpPr>
          <p:cNvPr id="408578" name="Rectangle 2">
            <a:extLst>
              <a:ext uri="{FF2B5EF4-FFF2-40B4-BE49-F238E27FC236}">
                <a16:creationId xmlns:a16="http://schemas.microsoft.com/office/drawing/2014/main" xmlns="" id="{6FF31406-35E8-A64F-A55B-DDC9BFAAC4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8579" name="Rectangle 3">
            <a:extLst>
              <a:ext uri="{FF2B5EF4-FFF2-40B4-BE49-F238E27FC236}">
                <a16:creationId xmlns:a16="http://schemas.microsoft.com/office/drawing/2014/main" xmlns="" id="{59324387-866A-4447-BF49-F25D498973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4381233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A4713AA5-3D60-7048-AFE7-7C1450B8A4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342DD8-BABC-4842-9262-58A5D5AA6B9C}" type="slidenum">
              <a:rPr lang="en-US" altLang="zh-TW"/>
              <a:pPr/>
              <a:t>38</a:t>
            </a:fld>
            <a:endParaRPr lang="en-US" altLang="zh-TW"/>
          </a:p>
        </p:txBody>
      </p:sp>
      <p:sp>
        <p:nvSpPr>
          <p:cNvPr id="409602" name="Rectangle 2">
            <a:extLst>
              <a:ext uri="{FF2B5EF4-FFF2-40B4-BE49-F238E27FC236}">
                <a16:creationId xmlns:a16="http://schemas.microsoft.com/office/drawing/2014/main" xmlns="" id="{58E5B873-B416-864C-BA61-EE948402EC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03" name="Rectangle 3">
            <a:extLst>
              <a:ext uri="{FF2B5EF4-FFF2-40B4-BE49-F238E27FC236}">
                <a16:creationId xmlns:a16="http://schemas.microsoft.com/office/drawing/2014/main" xmlns="" id="{F0BA9B75-7C3E-1A47-ADAD-3C8BF208C1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981912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0A467D5-7C3E-784B-A4A7-FEAF95B4D0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53F915-D662-4241-949C-FE4E36E00769}" type="slidenum">
              <a:rPr lang="en-US" altLang="zh-TW"/>
              <a:pPr/>
              <a:t>39</a:t>
            </a:fld>
            <a:endParaRPr lang="en-US" altLang="zh-TW"/>
          </a:p>
        </p:txBody>
      </p:sp>
      <p:sp>
        <p:nvSpPr>
          <p:cNvPr id="410626" name="Rectangle 2">
            <a:extLst>
              <a:ext uri="{FF2B5EF4-FFF2-40B4-BE49-F238E27FC236}">
                <a16:creationId xmlns:a16="http://schemas.microsoft.com/office/drawing/2014/main" xmlns="" id="{F3FF6D87-7BC0-0C4A-8713-2CBB77049B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627" name="Rectangle 3">
            <a:extLst>
              <a:ext uri="{FF2B5EF4-FFF2-40B4-BE49-F238E27FC236}">
                <a16:creationId xmlns:a16="http://schemas.microsoft.com/office/drawing/2014/main" xmlns="" id="{7DB11522-465E-0A43-80B1-7DD9DDFAEA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321167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3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8165637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2D5999FA-51A5-374C-9E1D-AB1E7E1115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9CC4864-96E8-434E-A780-0D70C53A0216}" type="slidenum">
              <a:rPr lang="en-US" altLang="zh-TW"/>
              <a:pPr/>
              <a:t>40</a:t>
            </a:fld>
            <a:endParaRPr lang="en-US" altLang="zh-TW"/>
          </a:p>
        </p:txBody>
      </p:sp>
      <p:sp>
        <p:nvSpPr>
          <p:cNvPr id="412674" name="Rectangle 2">
            <a:extLst>
              <a:ext uri="{FF2B5EF4-FFF2-40B4-BE49-F238E27FC236}">
                <a16:creationId xmlns:a16="http://schemas.microsoft.com/office/drawing/2014/main" xmlns="" id="{36150EA1-FFD3-3B43-8668-712728D1A8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2675" name="Rectangle 3">
            <a:extLst>
              <a:ext uri="{FF2B5EF4-FFF2-40B4-BE49-F238E27FC236}">
                <a16:creationId xmlns:a16="http://schemas.microsoft.com/office/drawing/2014/main" xmlns="" id="{93B4DB2E-E354-FE4B-937E-E9A266C058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9217915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CC2B5F05-D6AB-5841-9BE2-7BBE251BA8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15401D9-D519-EF45-B239-649E97525230}" type="slidenum">
              <a:rPr lang="en-US" altLang="zh-TW"/>
              <a:pPr/>
              <a:t>41</a:t>
            </a:fld>
            <a:endParaRPr lang="en-US" altLang="zh-TW"/>
          </a:p>
        </p:txBody>
      </p:sp>
      <p:sp>
        <p:nvSpPr>
          <p:cNvPr id="413698" name="Rectangle 2">
            <a:extLst>
              <a:ext uri="{FF2B5EF4-FFF2-40B4-BE49-F238E27FC236}">
                <a16:creationId xmlns:a16="http://schemas.microsoft.com/office/drawing/2014/main" xmlns="" id="{3616C83F-E940-F24D-A604-307481151F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3699" name="Rectangle 3">
            <a:extLst>
              <a:ext uri="{FF2B5EF4-FFF2-40B4-BE49-F238E27FC236}">
                <a16:creationId xmlns:a16="http://schemas.microsoft.com/office/drawing/2014/main" xmlns="" id="{9561C2B8-2633-0D40-B4DC-53A5ED194C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8275359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4462246-1B0F-674D-84EC-F7F5A5422B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845530-CF88-5440-9E31-B93516C96DCF}" type="slidenum">
              <a:rPr lang="en-US" altLang="zh-TW"/>
              <a:pPr/>
              <a:t>42</a:t>
            </a:fld>
            <a:endParaRPr lang="en-US" altLang="zh-TW"/>
          </a:p>
        </p:txBody>
      </p:sp>
      <p:sp>
        <p:nvSpPr>
          <p:cNvPr id="415746" name="Rectangle 2">
            <a:extLst>
              <a:ext uri="{FF2B5EF4-FFF2-40B4-BE49-F238E27FC236}">
                <a16:creationId xmlns:a16="http://schemas.microsoft.com/office/drawing/2014/main" xmlns="" id="{EAA78BE5-84FA-9F49-9ECF-07AD9A6364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5747" name="Rectangle 3">
            <a:extLst>
              <a:ext uri="{FF2B5EF4-FFF2-40B4-BE49-F238E27FC236}">
                <a16:creationId xmlns:a16="http://schemas.microsoft.com/office/drawing/2014/main" xmlns="" id="{C664C663-D7D5-6241-8194-90E18BCB45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7340414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962642FD-83A2-2D46-A98E-FB2268F5D8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8D1525-2643-7E40-8FF9-27A67F4E8E7F}" type="slidenum">
              <a:rPr lang="en-US" altLang="zh-TW"/>
              <a:pPr/>
              <a:t>43</a:t>
            </a:fld>
            <a:endParaRPr lang="en-US" altLang="zh-TW"/>
          </a:p>
        </p:txBody>
      </p:sp>
      <p:sp>
        <p:nvSpPr>
          <p:cNvPr id="416770" name="Rectangle 2">
            <a:extLst>
              <a:ext uri="{FF2B5EF4-FFF2-40B4-BE49-F238E27FC236}">
                <a16:creationId xmlns:a16="http://schemas.microsoft.com/office/drawing/2014/main" xmlns="" id="{1280EB8A-2935-F747-8CEC-CF8C9E71ED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6771" name="Rectangle 3">
            <a:extLst>
              <a:ext uri="{FF2B5EF4-FFF2-40B4-BE49-F238E27FC236}">
                <a16:creationId xmlns:a16="http://schemas.microsoft.com/office/drawing/2014/main" xmlns="" id="{6A27B942-20F3-A640-BF25-0F1F179ED8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5743430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44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6341959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FCD5F40-C636-4D4F-98A7-4E8E3DC97AE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24685D-2498-8248-B281-3C63D55BFE5C}" type="slidenum">
              <a:rPr lang="en-US" altLang="zh-TW"/>
              <a:pPr/>
              <a:t>45</a:t>
            </a:fld>
            <a:endParaRPr lang="en-US" altLang="zh-TW"/>
          </a:p>
        </p:txBody>
      </p:sp>
      <p:sp>
        <p:nvSpPr>
          <p:cNvPr id="441346" name="Rectangle 2">
            <a:extLst>
              <a:ext uri="{FF2B5EF4-FFF2-40B4-BE49-F238E27FC236}">
                <a16:creationId xmlns:a16="http://schemas.microsoft.com/office/drawing/2014/main" xmlns="" id="{60E29B25-A981-9246-9CE4-19B130B063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1347" name="Rectangle 3">
            <a:extLst>
              <a:ext uri="{FF2B5EF4-FFF2-40B4-BE49-F238E27FC236}">
                <a16:creationId xmlns:a16="http://schemas.microsoft.com/office/drawing/2014/main" xmlns="" id="{34F8DE0F-6F21-8447-BC46-DF4A1259A2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7146495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1686257-481D-F748-A9F4-187732D0C7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61EA46-281D-604B-94CE-B08DEFACC7AD}" type="slidenum">
              <a:rPr lang="en-US" altLang="zh-TW"/>
              <a:pPr/>
              <a:t>46</a:t>
            </a:fld>
            <a:endParaRPr lang="en-US" altLang="zh-TW"/>
          </a:p>
        </p:txBody>
      </p:sp>
      <p:sp>
        <p:nvSpPr>
          <p:cNvPr id="440322" name="Rectangle 2">
            <a:extLst>
              <a:ext uri="{FF2B5EF4-FFF2-40B4-BE49-F238E27FC236}">
                <a16:creationId xmlns:a16="http://schemas.microsoft.com/office/drawing/2014/main" xmlns="" id="{33A18EF2-06FB-224F-85DD-FAC3AF911F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23" name="Rectangle 3">
            <a:extLst>
              <a:ext uri="{FF2B5EF4-FFF2-40B4-BE49-F238E27FC236}">
                <a16:creationId xmlns:a16="http://schemas.microsoft.com/office/drawing/2014/main" xmlns="" id="{9240493D-3081-0F41-A513-A3998767E4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4481221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C1F772A-70A4-2249-8EA3-0C85DB0E33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882DD1C-497D-7045-AB01-1B1683A69517}" type="slidenum">
              <a:rPr lang="en-US" altLang="zh-TW"/>
              <a:pPr/>
              <a:t>47</a:t>
            </a:fld>
            <a:endParaRPr lang="en-US" altLang="zh-TW"/>
          </a:p>
        </p:txBody>
      </p:sp>
      <p:sp>
        <p:nvSpPr>
          <p:cNvPr id="442370" name="Rectangle 2">
            <a:extLst>
              <a:ext uri="{FF2B5EF4-FFF2-40B4-BE49-F238E27FC236}">
                <a16:creationId xmlns:a16="http://schemas.microsoft.com/office/drawing/2014/main" xmlns="" id="{B7350BA4-C8E7-0D44-8DE1-B3FCD0247E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2371" name="Rectangle 3">
            <a:extLst>
              <a:ext uri="{FF2B5EF4-FFF2-40B4-BE49-F238E27FC236}">
                <a16:creationId xmlns:a16="http://schemas.microsoft.com/office/drawing/2014/main" xmlns="" id="{2A98897A-56D7-2C40-AEF2-7CBB410090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73168519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EC562A7-1802-7545-BC46-E0276EAEC6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BB77AA-EE75-AC41-8409-5193F23758D2}" type="slidenum">
              <a:rPr lang="en-US" altLang="zh-TW"/>
              <a:pPr/>
              <a:t>48</a:t>
            </a:fld>
            <a:endParaRPr lang="en-US" altLang="zh-TW"/>
          </a:p>
        </p:txBody>
      </p:sp>
      <p:sp>
        <p:nvSpPr>
          <p:cNvPr id="443394" name="Rectangle 2">
            <a:extLst>
              <a:ext uri="{FF2B5EF4-FFF2-40B4-BE49-F238E27FC236}">
                <a16:creationId xmlns:a16="http://schemas.microsoft.com/office/drawing/2014/main" xmlns="" id="{B56BF6E5-A0DD-A246-B9A3-2F791F5D24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3395" name="Rectangle 3">
            <a:extLst>
              <a:ext uri="{FF2B5EF4-FFF2-40B4-BE49-F238E27FC236}">
                <a16:creationId xmlns:a16="http://schemas.microsoft.com/office/drawing/2014/main" xmlns="" id="{3EA53E69-904C-F144-BEFF-BF70696C29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4124627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A7DCB88-F13F-7E4D-9547-ACA9A534F8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D52AD31-6B78-514B-8760-4B94708E90B4}" type="slidenum">
              <a:rPr lang="en-US" altLang="zh-TW"/>
              <a:pPr/>
              <a:t>49</a:t>
            </a:fld>
            <a:endParaRPr lang="en-US" altLang="zh-TW"/>
          </a:p>
        </p:txBody>
      </p:sp>
      <p:sp>
        <p:nvSpPr>
          <p:cNvPr id="445442" name="Rectangle 2">
            <a:extLst>
              <a:ext uri="{FF2B5EF4-FFF2-40B4-BE49-F238E27FC236}">
                <a16:creationId xmlns:a16="http://schemas.microsoft.com/office/drawing/2014/main" xmlns="" id="{DDE62A4E-F0CC-6642-90D9-3F87E60473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5443" name="Rectangle 3">
            <a:extLst>
              <a:ext uri="{FF2B5EF4-FFF2-40B4-BE49-F238E27FC236}">
                <a16:creationId xmlns:a16="http://schemas.microsoft.com/office/drawing/2014/main" xmlns="" id="{7D74AABF-2233-684E-AED4-CBD80901E3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414465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AF4DFF05-D885-A541-AD16-2E7FCF7D1F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DD43A3D-BB34-434F-A4EA-300D61618AA3}" type="slidenum">
              <a:rPr lang="en-US" altLang="zh-TW"/>
              <a:pPr/>
              <a:t>4</a:t>
            </a:fld>
            <a:endParaRPr lang="en-US" altLang="zh-TW"/>
          </a:p>
        </p:txBody>
      </p:sp>
      <p:sp>
        <p:nvSpPr>
          <p:cNvPr id="397314" name="Rectangle 2">
            <a:extLst>
              <a:ext uri="{FF2B5EF4-FFF2-40B4-BE49-F238E27FC236}">
                <a16:creationId xmlns:a16="http://schemas.microsoft.com/office/drawing/2014/main" xmlns="" id="{7F795E6E-5593-2246-8372-04AB432F30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7315" name="Rectangle 3">
            <a:extLst>
              <a:ext uri="{FF2B5EF4-FFF2-40B4-BE49-F238E27FC236}">
                <a16:creationId xmlns:a16="http://schemas.microsoft.com/office/drawing/2014/main" xmlns="" id="{DFAF43CC-CBBD-0D42-B287-40E5AD3AEB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4419171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9D0869B5-AF68-E445-ADA5-DA3BE55E10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8C15F1-511D-0542-AA7F-FD1AFBBFAF56}" type="slidenum">
              <a:rPr lang="en-US" altLang="zh-TW"/>
              <a:pPr/>
              <a:t>50</a:t>
            </a:fld>
            <a:endParaRPr lang="en-US" altLang="zh-TW"/>
          </a:p>
        </p:txBody>
      </p:sp>
      <p:sp>
        <p:nvSpPr>
          <p:cNvPr id="446466" name="Rectangle 2">
            <a:extLst>
              <a:ext uri="{FF2B5EF4-FFF2-40B4-BE49-F238E27FC236}">
                <a16:creationId xmlns:a16="http://schemas.microsoft.com/office/drawing/2014/main" xmlns="" id="{A46342A9-4E96-2141-A770-9161AE4FA0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6467" name="Rectangle 3">
            <a:extLst>
              <a:ext uri="{FF2B5EF4-FFF2-40B4-BE49-F238E27FC236}">
                <a16:creationId xmlns:a16="http://schemas.microsoft.com/office/drawing/2014/main" xmlns="" id="{E562FA19-83E4-AB48-A96D-5E9FB165C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429738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EAA4A05B-7945-FD4D-B1E8-0A48AB0911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B673065-7B95-7A44-8F79-410408F40C6E}" type="slidenum">
              <a:rPr lang="en-US" altLang="zh-TW"/>
              <a:pPr/>
              <a:t>51</a:t>
            </a:fld>
            <a:endParaRPr lang="en-US" altLang="zh-TW"/>
          </a:p>
        </p:txBody>
      </p:sp>
      <p:sp>
        <p:nvSpPr>
          <p:cNvPr id="447490" name="Rectangle 2">
            <a:extLst>
              <a:ext uri="{FF2B5EF4-FFF2-40B4-BE49-F238E27FC236}">
                <a16:creationId xmlns:a16="http://schemas.microsoft.com/office/drawing/2014/main" xmlns="" id="{5D586A4C-FCAB-C046-A487-71D75436B4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7491" name="Rectangle 3">
            <a:extLst>
              <a:ext uri="{FF2B5EF4-FFF2-40B4-BE49-F238E27FC236}">
                <a16:creationId xmlns:a16="http://schemas.microsoft.com/office/drawing/2014/main" xmlns="" id="{8CBC1A18-5799-0D42-AA3F-A300396495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9467779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74FC2741-E301-4A41-A53B-D8499A3ABE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64128E5-7DFD-3143-8319-4C803C3FAD17}" type="slidenum">
              <a:rPr lang="en-US" altLang="zh-TW"/>
              <a:pPr/>
              <a:t>52</a:t>
            </a:fld>
            <a:endParaRPr lang="en-US" altLang="zh-TW"/>
          </a:p>
        </p:txBody>
      </p:sp>
      <p:sp>
        <p:nvSpPr>
          <p:cNvPr id="448514" name="Rectangle 2">
            <a:extLst>
              <a:ext uri="{FF2B5EF4-FFF2-40B4-BE49-F238E27FC236}">
                <a16:creationId xmlns:a16="http://schemas.microsoft.com/office/drawing/2014/main" xmlns="" id="{70ABB950-C805-3347-BB18-D807804536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8515" name="Rectangle 3">
            <a:extLst>
              <a:ext uri="{FF2B5EF4-FFF2-40B4-BE49-F238E27FC236}">
                <a16:creationId xmlns:a16="http://schemas.microsoft.com/office/drawing/2014/main" xmlns="" id="{424C975F-1DCE-084E-8D62-9DC4EC732C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873294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90D134D8-9D6C-644B-B8DB-D716FBEFF9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B0DF04-6FBF-FE45-AA2D-D1AE1CD5377D}" type="slidenum">
              <a:rPr lang="en-US" altLang="zh-TW"/>
              <a:pPr/>
              <a:t>53</a:t>
            </a:fld>
            <a:endParaRPr lang="en-US" altLang="zh-TW"/>
          </a:p>
        </p:txBody>
      </p:sp>
      <p:sp>
        <p:nvSpPr>
          <p:cNvPr id="450562" name="Rectangle 2">
            <a:extLst>
              <a:ext uri="{FF2B5EF4-FFF2-40B4-BE49-F238E27FC236}">
                <a16:creationId xmlns:a16="http://schemas.microsoft.com/office/drawing/2014/main" xmlns="" id="{0059B5D9-C81D-BC43-883F-F6569F08A1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63" name="Rectangle 3">
            <a:extLst>
              <a:ext uri="{FF2B5EF4-FFF2-40B4-BE49-F238E27FC236}">
                <a16:creationId xmlns:a16="http://schemas.microsoft.com/office/drawing/2014/main" xmlns="" id="{6973D256-7AEF-FB42-8640-C72A5EB3BC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16454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8FDAF34-4259-7E43-A8B1-282AA56528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08BF0F0-901D-7447-9BDB-1FFC31798139}" type="slidenum">
              <a:rPr lang="en-US" altLang="zh-TW"/>
              <a:pPr/>
              <a:t>54</a:t>
            </a:fld>
            <a:endParaRPr lang="en-US" altLang="zh-TW"/>
          </a:p>
        </p:txBody>
      </p:sp>
      <p:sp>
        <p:nvSpPr>
          <p:cNvPr id="451586" name="Rectangle 2">
            <a:extLst>
              <a:ext uri="{FF2B5EF4-FFF2-40B4-BE49-F238E27FC236}">
                <a16:creationId xmlns:a16="http://schemas.microsoft.com/office/drawing/2014/main" xmlns="" id="{B51F4ABC-5C1F-CD4D-ADD4-8195405E27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1587" name="Rectangle 3">
            <a:extLst>
              <a:ext uri="{FF2B5EF4-FFF2-40B4-BE49-F238E27FC236}">
                <a16:creationId xmlns:a16="http://schemas.microsoft.com/office/drawing/2014/main" xmlns="" id="{8ACFF4F4-BC81-AE43-B030-F2178134C6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16468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8BF13A5-F0D3-5645-8926-30F109498A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FF63E7-0319-1A42-9A55-84D154A47BBB}" type="slidenum">
              <a:rPr lang="en-US" altLang="zh-TW"/>
              <a:pPr/>
              <a:t>55</a:t>
            </a:fld>
            <a:endParaRPr lang="en-US" altLang="zh-TW"/>
          </a:p>
        </p:txBody>
      </p:sp>
      <p:sp>
        <p:nvSpPr>
          <p:cNvPr id="453634" name="Rectangle 2">
            <a:extLst>
              <a:ext uri="{FF2B5EF4-FFF2-40B4-BE49-F238E27FC236}">
                <a16:creationId xmlns:a16="http://schemas.microsoft.com/office/drawing/2014/main" xmlns="" id="{5A003B29-9906-1248-AB19-6E6B49E6BC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3635" name="Rectangle 3">
            <a:extLst>
              <a:ext uri="{FF2B5EF4-FFF2-40B4-BE49-F238E27FC236}">
                <a16:creationId xmlns:a16="http://schemas.microsoft.com/office/drawing/2014/main" xmlns="" id="{BFB6F942-37C4-954E-98CD-CEE5BFCB0E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1154086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953CF04-9AD6-B743-A73F-AC3AC6A5CC8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4BEA67-2034-F144-A123-E6802AF322F1}" type="slidenum">
              <a:rPr lang="en-US" altLang="zh-TW"/>
              <a:pPr/>
              <a:t>56</a:t>
            </a:fld>
            <a:endParaRPr lang="en-US" altLang="zh-TW"/>
          </a:p>
        </p:txBody>
      </p:sp>
      <p:sp>
        <p:nvSpPr>
          <p:cNvPr id="455682" name="Rectangle 2">
            <a:extLst>
              <a:ext uri="{FF2B5EF4-FFF2-40B4-BE49-F238E27FC236}">
                <a16:creationId xmlns:a16="http://schemas.microsoft.com/office/drawing/2014/main" xmlns="" id="{AE20C4A8-3081-E040-9F64-F49FA88428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5683" name="Rectangle 3">
            <a:extLst>
              <a:ext uri="{FF2B5EF4-FFF2-40B4-BE49-F238E27FC236}">
                <a16:creationId xmlns:a16="http://schemas.microsoft.com/office/drawing/2014/main" xmlns="" id="{A0B3D4F5-E288-AD45-B3D7-96F89D897D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03828054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E860C6A-38EC-4745-939A-9A87BB521F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4F99D1-E2BF-0E48-BF0C-7ECD224E3BAC}" type="slidenum">
              <a:rPr lang="en-US" altLang="zh-TW"/>
              <a:pPr/>
              <a:t>57</a:t>
            </a:fld>
            <a:endParaRPr lang="en-US" altLang="zh-TW"/>
          </a:p>
        </p:txBody>
      </p:sp>
      <p:sp>
        <p:nvSpPr>
          <p:cNvPr id="456706" name="Rectangle 2">
            <a:extLst>
              <a:ext uri="{FF2B5EF4-FFF2-40B4-BE49-F238E27FC236}">
                <a16:creationId xmlns:a16="http://schemas.microsoft.com/office/drawing/2014/main" xmlns="" id="{D3D26E18-001A-7243-B9FE-7D8EAB5C5C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6707" name="Rectangle 3">
            <a:extLst>
              <a:ext uri="{FF2B5EF4-FFF2-40B4-BE49-F238E27FC236}">
                <a16:creationId xmlns:a16="http://schemas.microsoft.com/office/drawing/2014/main" xmlns="" id="{2AA9752F-9193-5940-854B-F97C5496EC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01599463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75D58E3D-585B-DC44-8031-C0D9ED8941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1496797-AFE8-C245-8B13-C77E0B1FDC1C}" type="slidenum">
              <a:rPr lang="en-US" altLang="zh-TW"/>
              <a:pPr/>
              <a:t>58</a:t>
            </a:fld>
            <a:endParaRPr lang="en-US" altLang="zh-TW"/>
          </a:p>
        </p:txBody>
      </p:sp>
      <p:sp>
        <p:nvSpPr>
          <p:cNvPr id="458754" name="Rectangle 2">
            <a:extLst>
              <a:ext uri="{FF2B5EF4-FFF2-40B4-BE49-F238E27FC236}">
                <a16:creationId xmlns:a16="http://schemas.microsoft.com/office/drawing/2014/main" xmlns="" id="{721BCCA8-8233-8B47-AB7B-876ABF0B37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8755" name="Rectangle 3">
            <a:extLst>
              <a:ext uri="{FF2B5EF4-FFF2-40B4-BE49-F238E27FC236}">
                <a16:creationId xmlns:a16="http://schemas.microsoft.com/office/drawing/2014/main" xmlns="" id="{350D1456-B5C1-0649-AE50-FF1FB4E7FC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3857931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45DF9030-A929-9E40-99D4-85FBB7F0E8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56CA08-4F3C-A041-96B4-CCB5C88D94B5}" type="slidenum">
              <a:rPr lang="en-US" altLang="zh-TW"/>
              <a:pPr/>
              <a:t>59</a:t>
            </a:fld>
            <a:endParaRPr lang="en-US" altLang="zh-TW"/>
          </a:p>
        </p:txBody>
      </p:sp>
      <p:sp>
        <p:nvSpPr>
          <p:cNvPr id="459778" name="Rectangle 2">
            <a:extLst>
              <a:ext uri="{FF2B5EF4-FFF2-40B4-BE49-F238E27FC236}">
                <a16:creationId xmlns:a16="http://schemas.microsoft.com/office/drawing/2014/main" xmlns="" id="{E56801D0-102C-2C4A-BC77-60728BD99A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9779" name="Rectangle 3">
            <a:extLst>
              <a:ext uri="{FF2B5EF4-FFF2-40B4-BE49-F238E27FC236}">
                <a16:creationId xmlns:a16="http://schemas.microsoft.com/office/drawing/2014/main" xmlns="" id="{ED756468-B8A5-B24B-882F-2D529F33D9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84082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43B5A06-A331-C043-A5EE-FEDFC88BF6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3ECDF6-0B0F-6043-A34E-97DA74A7EEC1}" type="slidenum">
              <a:rPr lang="en-US" altLang="zh-TW"/>
              <a:pPr/>
              <a:t>6</a:t>
            </a:fld>
            <a:endParaRPr lang="en-US" altLang="zh-TW"/>
          </a:p>
        </p:txBody>
      </p:sp>
      <p:sp>
        <p:nvSpPr>
          <p:cNvPr id="427010" name="Rectangle 2">
            <a:extLst>
              <a:ext uri="{FF2B5EF4-FFF2-40B4-BE49-F238E27FC236}">
                <a16:creationId xmlns:a16="http://schemas.microsoft.com/office/drawing/2014/main" xmlns="" id="{04CE4E84-0A35-214F-81DE-2ADED0B0DA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7011" name="Rectangle 3">
            <a:extLst>
              <a:ext uri="{FF2B5EF4-FFF2-40B4-BE49-F238E27FC236}">
                <a16:creationId xmlns:a16="http://schemas.microsoft.com/office/drawing/2014/main" xmlns="" id="{2516D1B6-EFEC-3E4B-8ED9-1CD98E53B8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7949366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022CD0B-A719-F544-9256-B838D8A3D7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EE230C7-0316-9C40-AFDC-24C1F372CD45}" type="slidenum">
              <a:rPr lang="en-US" altLang="zh-TW"/>
              <a:pPr/>
              <a:t>60</a:t>
            </a:fld>
            <a:endParaRPr lang="en-US" altLang="zh-TW"/>
          </a:p>
        </p:txBody>
      </p:sp>
      <p:sp>
        <p:nvSpPr>
          <p:cNvPr id="460802" name="Rectangle 2">
            <a:extLst>
              <a:ext uri="{FF2B5EF4-FFF2-40B4-BE49-F238E27FC236}">
                <a16:creationId xmlns:a16="http://schemas.microsoft.com/office/drawing/2014/main" xmlns="" id="{EBBD6518-ABBA-4E4E-9C87-E05B59A0E7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03" name="Rectangle 3">
            <a:extLst>
              <a:ext uri="{FF2B5EF4-FFF2-40B4-BE49-F238E27FC236}">
                <a16:creationId xmlns:a16="http://schemas.microsoft.com/office/drawing/2014/main" xmlns="" id="{FF910250-2FA2-264E-9A21-9640C3DDA6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009611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61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67199126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46F7AAE9-AF95-CC43-8694-F760FBBF62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947722-BCDC-FA4E-AEAE-1BC9C0EB5C89}" type="slidenum">
              <a:rPr lang="en-US" altLang="zh-TW"/>
              <a:pPr/>
              <a:t>62</a:t>
            </a:fld>
            <a:endParaRPr lang="en-US" altLang="zh-TW"/>
          </a:p>
        </p:txBody>
      </p:sp>
      <p:sp>
        <p:nvSpPr>
          <p:cNvPr id="467970" name="Rectangle 2">
            <a:extLst>
              <a:ext uri="{FF2B5EF4-FFF2-40B4-BE49-F238E27FC236}">
                <a16:creationId xmlns:a16="http://schemas.microsoft.com/office/drawing/2014/main" xmlns="" id="{AA87DF79-9DD4-2A45-99F2-EEAD6729A9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67971" name="Rectangle 3">
            <a:extLst>
              <a:ext uri="{FF2B5EF4-FFF2-40B4-BE49-F238E27FC236}">
                <a16:creationId xmlns:a16="http://schemas.microsoft.com/office/drawing/2014/main" xmlns="" id="{5C85CC0B-18B5-D846-A9A1-DD217C5BAA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86869427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65F9069F-0755-C840-8477-BCCBFB8472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440B3E-758D-1645-AB81-7EB24028241D}" type="slidenum">
              <a:rPr lang="en-US" altLang="zh-TW"/>
              <a:pPr/>
              <a:t>64</a:t>
            </a:fld>
            <a:endParaRPr lang="en-US" altLang="zh-TW"/>
          </a:p>
        </p:txBody>
      </p:sp>
      <p:sp>
        <p:nvSpPr>
          <p:cNvPr id="468994" name="Rectangle 2">
            <a:extLst>
              <a:ext uri="{FF2B5EF4-FFF2-40B4-BE49-F238E27FC236}">
                <a16:creationId xmlns:a16="http://schemas.microsoft.com/office/drawing/2014/main" xmlns="" id="{19DB5DC9-4C18-7149-8AC7-140B4F4B0DA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68995" name="Rectangle 3">
            <a:extLst>
              <a:ext uri="{FF2B5EF4-FFF2-40B4-BE49-F238E27FC236}">
                <a16:creationId xmlns:a16="http://schemas.microsoft.com/office/drawing/2014/main" xmlns="" id="{326C8AC4-4761-6F4C-8BD3-47ACE8BB4D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80455054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FAD778F-F0D9-C04A-A57B-58240B7B5C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1198A6D-5AA5-3045-AA05-E35B252ED85B}" type="slidenum">
              <a:rPr lang="en-US" altLang="zh-TW"/>
              <a:pPr/>
              <a:t>65</a:t>
            </a:fld>
            <a:endParaRPr lang="en-US" altLang="zh-TW"/>
          </a:p>
        </p:txBody>
      </p:sp>
      <p:sp>
        <p:nvSpPr>
          <p:cNvPr id="471042" name="Rectangle 2">
            <a:extLst>
              <a:ext uri="{FF2B5EF4-FFF2-40B4-BE49-F238E27FC236}">
                <a16:creationId xmlns:a16="http://schemas.microsoft.com/office/drawing/2014/main" xmlns="" id="{DECCEE59-0A7F-D747-A6D5-798BB02D8A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1043" name="Rectangle 3">
            <a:extLst>
              <a:ext uri="{FF2B5EF4-FFF2-40B4-BE49-F238E27FC236}">
                <a16:creationId xmlns:a16="http://schemas.microsoft.com/office/drawing/2014/main" xmlns="" id="{7C90E12F-3861-7B49-98DB-0A8964DA5C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19408474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27B46608-7561-B141-B3C6-AE4E3FB14A6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C35045-D9D9-8D4E-BBB3-4461C970150B}" type="slidenum">
              <a:rPr lang="en-US" altLang="zh-TW"/>
              <a:pPr/>
              <a:t>66</a:t>
            </a:fld>
            <a:endParaRPr lang="en-US" altLang="zh-TW"/>
          </a:p>
        </p:txBody>
      </p:sp>
      <p:sp>
        <p:nvSpPr>
          <p:cNvPr id="472066" name="Rectangle 2">
            <a:extLst>
              <a:ext uri="{FF2B5EF4-FFF2-40B4-BE49-F238E27FC236}">
                <a16:creationId xmlns:a16="http://schemas.microsoft.com/office/drawing/2014/main" xmlns="" id="{E307BDB4-9E88-9E4D-A339-E00F15B905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2067" name="Rectangle 3">
            <a:extLst>
              <a:ext uri="{FF2B5EF4-FFF2-40B4-BE49-F238E27FC236}">
                <a16:creationId xmlns:a16="http://schemas.microsoft.com/office/drawing/2014/main" xmlns="" id="{ABFD84B7-64C1-BE43-BA3C-C42C77F73C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59604220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94C0867-1D10-BF40-95B3-A60A60773F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3120459-0FAD-9142-9B1A-1AC1C605A4A8}" type="slidenum">
              <a:rPr lang="en-US" altLang="zh-TW"/>
              <a:pPr/>
              <a:t>67</a:t>
            </a:fld>
            <a:endParaRPr lang="en-US" altLang="zh-TW"/>
          </a:p>
        </p:txBody>
      </p:sp>
      <p:sp>
        <p:nvSpPr>
          <p:cNvPr id="474114" name="Rectangle 2">
            <a:extLst>
              <a:ext uri="{FF2B5EF4-FFF2-40B4-BE49-F238E27FC236}">
                <a16:creationId xmlns:a16="http://schemas.microsoft.com/office/drawing/2014/main" xmlns="" id="{3FA94639-AC96-1B44-A10F-7A89ED5D33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4115" name="Rectangle 3">
            <a:extLst>
              <a:ext uri="{FF2B5EF4-FFF2-40B4-BE49-F238E27FC236}">
                <a16:creationId xmlns:a16="http://schemas.microsoft.com/office/drawing/2014/main" xmlns="" id="{87B3D84F-88DD-BF49-90DA-6A31E1C4F9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8834106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A6339152-E462-EE43-B497-BFF75FD2614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DE03ED8-D48F-A748-847B-666495915E6A}" type="slidenum">
              <a:rPr lang="en-US" altLang="zh-TW"/>
              <a:pPr/>
              <a:t>68</a:t>
            </a:fld>
            <a:endParaRPr lang="en-US" altLang="zh-TW"/>
          </a:p>
        </p:txBody>
      </p:sp>
      <p:sp>
        <p:nvSpPr>
          <p:cNvPr id="475138" name="Rectangle 2">
            <a:extLst>
              <a:ext uri="{FF2B5EF4-FFF2-40B4-BE49-F238E27FC236}">
                <a16:creationId xmlns:a16="http://schemas.microsoft.com/office/drawing/2014/main" xmlns="" id="{86AEF2FF-9E91-2D4C-AE91-BFFB8791C4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5139" name="Rectangle 3">
            <a:extLst>
              <a:ext uri="{FF2B5EF4-FFF2-40B4-BE49-F238E27FC236}">
                <a16:creationId xmlns:a16="http://schemas.microsoft.com/office/drawing/2014/main" xmlns="" id="{42423570-30E9-7D41-A8BE-EC5A5E4B7F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23900968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24CEEB3D-F24C-EE4F-942B-0CC5A2BE392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879545-53C9-6A4D-B0C6-AE5519FDB0D4}" type="slidenum">
              <a:rPr lang="en-US" altLang="zh-TW"/>
              <a:pPr/>
              <a:t>69</a:t>
            </a:fld>
            <a:endParaRPr lang="en-US" altLang="zh-TW"/>
          </a:p>
        </p:txBody>
      </p:sp>
      <p:sp>
        <p:nvSpPr>
          <p:cNvPr id="477186" name="Rectangle 2">
            <a:extLst>
              <a:ext uri="{FF2B5EF4-FFF2-40B4-BE49-F238E27FC236}">
                <a16:creationId xmlns:a16="http://schemas.microsoft.com/office/drawing/2014/main" xmlns="" id="{014C07D3-87D6-544C-81EF-032299F97A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7187" name="Rectangle 3">
            <a:extLst>
              <a:ext uri="{FF2B5EF4-FFF2-40B4-BE49-F238E27FC236}">
                <a16:creationId xmlns:a16="http://schemas.microsoft.com/office/drawing/2014/main" xmlns="" id="{EFB3CB55-3952-254C-AF17-914B3BB02E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64792728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A4953DC-BD91-4E48-9A60-CF47C2E13A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410239-2613-0645-9F42-B7EFA2EE4CE4}" type="slidenum">
              <a:rPr lang="en-US" altLang="zh-TW"/>
              <a:pPr/>
              <a:t>70</a:t>
            </a:fld>
            <a:endParaRPr lang="en-US" altLang="zh-TW"/>
          </a:p>
        </p:txBody>
      </p:sp>
      <p:sp>
        <p:nvSpPr>
          <p:cNvPr id="479234" name="Rectangle 2">
            <a:extLst>
              <a:ext uri="{FF2B5EF4-FFF2-40B4-BE49-F238E27FC236}">
                <a16:creationId xmlns:a16="http://schemas.microsoft.com/office/drawing/2014/main" xmlns="" id="{2BDCC092-47D3-E747-98BF-E89E81BCCB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79235" name="Rectangle 3">
            <a:extLst>
              <a:ext uri="{FF2B5EF4-FFF2-40B4-BE49-F238E27FC236}">
                <a16:creationId xmlns:a16="http://schemas.microsoft.com/office/drawing/2014/main" xmlns="" id="{735E2B0E-E6A3-094E-9FEF-5ECE23FAC1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916019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3CD80321-B1A0-0640-9736-D5C9144DD0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8FE3E9-67D1-0546-9B0B-669CB566E11E}" type="slidenum">
              <a:rPr lang="en-US" altLang="zh-TW"/>
              <a:pPr/>
              <a:t>8</a:t>
            </a:fld>
            <a:endParaRPr lang="en-US" altLang="zh-TW"/>
          </a:p>
        </p:txBody>
      </p:sp>
      <p:sp>
        <p:nvSpPr>
          <p:cNvPr id="428034" name="Rectangle 2">
            <a:extLst>
              <a:ext uri="{FF2B5EF4-FFF2-40B4-BE49-F238E27FC236}">
                <a16:creationId xmlns:a16="http://schemas.microsoft.com/office/drawing/2014/main" xmlns="" id="{CEB8AEA1-2DB1-F64F-AFE1-495195ECF02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8035" name="Rectangle 3">
            <a:extLst>
              <a:ext uri="{FF2B5EF4-FFF2-40B4-BE49-F238E27FC236}">
                <a16:creationId xmlns:a16="http://schemas.microsoft.com/office/drawing/2014/main" xmlns="" id="{AA03C746-90E4-474B-8EAD-0C4ABC60ED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42214628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3E2B18D-F0EE-274C-A209-920DAD76C9A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B85C59-1B39-8443-9C02-72EA554A3612}" type="slidenum">
              <a:rPr lang="en-US" altLang="zh-TW"/>
              <a:pPr/>
              <a:t>71</a:t>
            </a:fld>
            <a:endParaRPr lang="en-US" altLang="zh-TW"/>
          </a:p>
        </p:txBody>
      </p:sp>
      <p:sp>
        <p:nvSpPr>
          <p:cNvPr id="480258" name="Rectangle 2">
            <a:extLst>
              <a:ext uri="{FF2B5EF4-FFF2-40B4-BE49-F238E27FC236}">
                <a16:creationId xmlns:a16="http://schemas.microsoft.com/office/drawing/2014/main" xmlns="" id="{BDF88215-EFE3-EA4C-9150-AE26A37BC5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0259" name="Rectangle 3">
            <a:extLst>
              <a:ext uri="{FF2B5EF4-FFF2-40B4-BE49-F238E27FC236}">
                <a16:creationId xmlns:a16="http://schemas.microsoft.com/office/drawing/2014/main" xmlns="" id="{68888553-D711-8341-8752-72298067BE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74735705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BC80F34-A32D-2C48-89BE-9FBE071CAD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4E04CDD-5669-2746-8B43-9D5F4D4C4B36}" type="slidenum">
              <a:rPr lang="en-US" altLang="zh-TW"/>
              <a:pPr/>
              <a:t>72</a:t>
            </a:fld>
            <a:endParaRPr lang="en-US" altLang="zh-TW"/>
          </a:p>
        </p:txBody>
      </p:sp>
      <p:sp>
        <p:nvSpPr>
          <p:cNvPr id="481282" name="Rectangle 2">
            <a:extLst>
              <a:ext uri="{FF2B5EF4-FFF2-40B4-BE49-F238E27FC236}">
                <a16:creationId xmlns:a16="http://schemas.microsoft.com/office/drawing/2014/main" xmlns="" id="{0CA23EEA-E3D4-C04F-8695-8F8BCC2B3E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1283" name="Rectangle 3">
            <a:extLst>
              <a:ext uri="{FF2B5EF4-FFF2-40B4-BE49-F238E27FC236}">
                <a16:creationId xmlns:a16="http://schemas.microsoft.com/office/drawing/2014/main" xmlns="" id="{8D12F0F8-8544-5946-A861-503F9F3F72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14744027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D724C469-4DDF-D64D-9616-2B9BE2A29C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C109F7-79E3-FB4D-B145-BEE4EF1D4ABF}" type="slidenum">
              <a:rPr lang="en-US" altLang="zh-TW"/>
              <a:pPr/>
              <a:t>73</a:t>
            </a:fld>
            <a:endParaRPr lang="en-US" altLang="zh-TW"/>
          </a:p>
        </p:txBody>
      </p:sp>
      <p:sp>
        <p:nvSpPr>
          <p:cNvPr id="483330" name="Rectangle 2">
            <a:extLst>
              <a:ext uri="{FF2B5EF4-FFF2-40B4-BE49-F238E27FC236}">
                <a16:creationId xmlns:a16="http://schemas.microsoft.com/office/drawing/2014/main" xmlns="" id="{80365166-AFB4-BC4F-93DA-FA778C47F7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3331" name="Rectangle 3">
            <a:extLst>
              <a:ext uri="{FF2B5EF4-FFF2-40B4-BE49-F238E27FC236}">
                <a16:creationId xmlns:a16="http://schemas.microsoft.com/office/drawing/2014/main" xmlns="" id="{01C7A7CD-25B8-C44E-BEF7-B7C8E80BE0E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88829704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790EF605-72EA-0046-8A5F-90E9378F26B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7BC9BF9-0FCF-884B-A90C-E5349505DABC}" type="slidenum">
              <a:rPr lang="en-US" altLang="zh-TW"/>
              <a:pPr/>
              <a:t>74</a:t>
            </a:fld>
            <a:endParaRPr lang="en-US" altLang="zh-TW"/>
          </a:p>
        </p:txBody>
      </p:sp>
      <p:sp>
        <p:nvSpPr>
          <p:cNvPr id="484354" name="Rectangle 2">
            <a:extLst>
              <a:ext uri="{FF2B5EF4-FFF2-40B4-BE49-F238E27FC236}">
                <a16:creationId xmlns:a16="http://schemas.microsoft.com/office/drawing/2014/main" xmlns="" id="{B4E7972A-D64B-D945-AB16-3397A3D0F5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4355" name="Rectangle 3">
            <a:extLst>
              <a:ext uri="{FF2B5EF4-FFF2-40B4-BE49-F238E27FC236}">
                <a16:creationId xmlns:a16="http://schemas.microsoft.com/office/drawing/2014/main" xmlns="" id="{2E0097F5-8AB9-C443-BB04-CDFE65EB75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81762608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355B404D-504F-2646-AB0E-ABC9ACA4A6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DE4F3C-3AA1-654D-B152-A8AE8E3E6B3F}" type="slidenum">
              <a:rPr lang="en-US" altLang="zh-TW"/>
              <a:pPr/>
              <a:t>75</a:t>
            </a:fld>
            <a:endParaRPr lang="en-US" altLang="zh-TW"/>
          </a:p>
        </p:txBody>
      </p:sp>
      <p:sp>
        <p:nvSpPr>
          <p:cNvPr id="485378" name="Rectangle 2">
            <a:extLst>
              <a:ext uri="{FF2B5EF4-FFF2-40B4-BE49-F238E27FC236}">
                <a16:creationId xmlns:a16="http://schemas.microsoft.com/office/drawing/2014/main" xmlns="" id="{458EAA86-1EC9-F942-957A-588E5D7C34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5379" name="Rectangle 3">
            <a:extLst>
              <a:ext uri="{FF2B5EF4-FFF2-40B4-BE49-F238E27FC236}">
                <a16:creationId xmlns:a16="http://schemas.microsoft.com/office/drawing/2014/main" xmlns="" id="{1F63676D-46F3-6F46-8B95-61ADCE6386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64088034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76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10121778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CB0F7DEB-E4FE-F643-ABD3-8BD5999787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2C1723-18AE-E74D-8AFE-5FC727204CEE}" type="slidenum">
              <a:rPr lang="en-US" altLang="zh-TW"/>
              <a:pPr/>
              <a:t>77</a:t>
            </a:fld>
            <a:endParaRPr lang="en-US" altLang="zh-TW"/>
          </a:p>
        </p:txBody>
      </p:sp>
      <p:sp>
        <p:nvSpPr>
          <p:cNvPr id="487426" name="Rectangle 2">
            <a:extLst>
              <a:ext uri="{FF2B5EF4-FFF2-40B4-BE49-F238E27FC236}">
                <a16:creationId xmlns:a16="http://schemas.microsoft.com/office/drawing/2014/main" xmlns="" id="{1A813680-DE7A-D641-BA3A-939FF4F607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7427" name="Rectangle 3">
            <a:extLst>
              <a:ext uri="{FF2B5EF4-FFF2-40B4-BE49-F238E27FC236}">
                <a16:creationId xmlns:a16="http://schemas.microsoft.com/office/drawing/2014/main" xmlns="" id="{79CCA703-128B-3546-B324-4F2D4C9E8D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9485745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6A954BEF-600F-5447-B04A-F2443F739F5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2C8CF2-A231-FB4B-9F35-C1DD1667ACC9}" type="slidenum">
              <a:rPr lang="en-US" altLang="zh-TW"/>
              <a:pPr/>
              <a:t>78</a:t>
            </a:fld>
            <a:endParaRPr lang="en-US" altLang="zh-TW"/>
          </a:p>
        </p:txBody>
      </p:sp>
      <p:sp>
        <p:nvSpPr>
          <p:cNvPr id="488450" name="Rectangle 2">
            <a:extLst>
              <a:ext uri="{FF2B5EF4-FFF2-40B4-BE49-F238E27FC236}">
                <a16:creationId xmlns:a16="http://schemas.microsoft.com/office/drawing/2014/main" xmlns="" id="{DB51D17B-A690-E945-85AF-10BF774BE73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8451" name="Rectangle 3">
            <a:extLst>
              <a:ext uri="{FF2B5EF4-FFF2-40B4-BE49-F238E27FC236}">
                <a16:creationId xmlns:a16="http://schemas.microsoft.com/office/drawing/2014/main" xmlns="" id="{3712CFE7-EFE4-FC4F-9F34-B267FE6EE7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01644798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4875861-8AEA-6242-AE21-AFBCE08C8B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783EC9-044B-1649-888E-BAB84577D513}" type="slidenum">
              <a:rPr lang="en-US" altLang="zh-TW"/>
              <a:pPr/>
              <a:t>79</a:t>
            </a:fld>
            <a:endParaRPr lang="en-US" altLang="zh-TW"/>
          </a:p>
        </p:txBody>
      </p:sp>
      <p:sp>
        <p:nvSpPr>
          <p:cNvPr id="489474" name="Rectangle 2">
            <a:extLst>
              <a:ext uri="{FF2B5EF4-FFF2-40B4-BE49-F238E27FC236}">
                <a16:creationId xmlns:a16="http://schemas.microsoft.com/office/drawing/2014/main" xmlns="" id="{D7907FE2-72AF-784B-BD30-D044F0536C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89475" name="Rectangle 3">
            <a:extLst>
              <a:ext uri="{FF2B5EF4-FFF2-40B4-BE49-F238E27FC236}">
                <a16:creationId xmlns:a16="http://schemas.microsoft.com/office/drawing/2014/main" xmlns="" id="{0D0343DC-2C9F-5948-BBC8-A07E6DEB12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8016830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B4862CF0-3078-6042-A3C8-822F05A582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BB941F-AFCA-8246-BBA0-19168914DCF4}" type="slidenum">
              <a:rPr lang="en-US" altLang="zh-TW"/>
              <a:pPr/>
              <a:t>80</a:t>
            </a:fld>
            <a:endParaRPr lang="en-US" altLang="zh-TW"/>
          </a:p>
        </p:txBody>
      </p:sp>
      <p:sp>
        <p:nvSpPr>
          <p:cNvPr id="490498" name="Rectangle 2">
            <a:extLst>
              <a:ext uri="{FF2B5EF4-FFF2-40B4-BE49-F238E27FC236}">
                <a16:creationId xmlns:a16="http://schemas.microsoft.com/office/drawing/2014/main" xmlns="" id="{9C281E92-92DF-2241-B105-CC580DD098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0499" name="Rectangle 3">
            <a:extLst>
              <a:ext uri="{FF2B5EF4-FFF2-40B4-BE49-F238E27FC236}">
                <a16:creationId xmlns:a16="http://schemas.microsoft.com/office/drawing/2014/main" xmlns="" id="{DFC52428-797F-5C4F-8C2F-59DE21FA2B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55496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3F197254-3C7A-0045-9AD8-CF4B5F0151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92FE563-6FFE-9947-ACEA-ADF8E3E9A40E}" type="slidenum">
              <a:rPr lang="en-US" altLang="zh-TW"/>
              <a:pPr/>
              <a:t>9</a:t>
            </a:fld>
            <a:endParaRPr lang="en-US" altLang="zh-TW"/>
          </a:p>
        </p:txBody>
      </p:sp>
      <p:sp>
        <p:nvSpPr>
          <p:cNvPr id="429058" name="Rectangle 2">
            <a:extLst>
              <a:ext uri="{FF2B5EF4-FFF2-40B4-BE49-F238E27FC236}">
                <a16:creationId xmlns:a16="http://schemas.microsoft.com/office/drawing/2014/main" xmlns="" id="{D51C8523-EA8F-1543-9AD6-5953994DD7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29059" name="Rectangle 3">
            <a:extLst>
              <a:ext uri="{FF2B5EF4-FFF2-40B4-BE49-F238E27FC236}">
                <a16:creationId xmlns:a16="http://schemas.microsoft.com/office/drawing/2014/main" xmlns="" id="{D74291AC-5452-2243-BD5A-A886DC17B3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7962997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E3BA7BB1-D31C-E44A-9291-C6E3596A7B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685636E-3CAF-6344-B3CE-FD2230E901BD}" type="slidenum">
              <a:rPr lang="en-US" altLang="zh-TW"/>
              <a:pPr/>
              <a:t>81</a:t>
            </a:fld>
            <a:endParaRPr lang="en-US" altLang="zh-TW"/>
          </a:p>
        </p:txBody>
      </p:sp>
      <p:sp>
        <p:nvSpPr>
          <p:cNvPr id="491522" name="Rectangle 2">
            <a:extLst>
              <a:ext uri="{FF2B5EF4-FFF2-40B4-BE49-F238E27FC236}">
                <a16:creationId xmlns:a16="http://schemas.microsoft.com/office/drawing/2014/main" xmlns="" id="{1D42D586-35BC-7445-BA75-80DC4298AA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1523" name="Rectangle 3">
            <a:extLst>
              <a:ext uri="{FF2B5EF4-FFF2-40B4-BE49-F238E27FC236}">
                <a16:creationId xmlns:a16="http://schemas.microsoft.com/office/drawing/2014/main" xmlns="" id="{D082237F-5EE4-0E41-9FF0-AE893B0F73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90202152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0A004670-C878-4B4C-BFE0-51A98814F9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C040910-13CC-AB4A-9DA3-64D4D104745A}" type="slidenum">
              <a:rPr lang="en-US" altLang="zh-TW"/>
              <a:pPr/>
              <a:t>82</a:t>
            </a:fld>
            <a:endParaRPr lang="en-US" altLang="zh-TW"/>
          </a:p>
        </p:txBody>
      </p:sp>
      <p:sp>
        <p:nvSpPr>
          <p:cNvPr id="492546" name="Rectangle 2">
            <a:extLst>
              <a:ext uri="{FF2B5EF4-FFF2-40B4-BE49-F238E27FC236}">
                <a16:creationId xmlns:a16="http://schemas.microsoft.com/office/drawing/2014/main" xmlns="" id="{70356816-35A2-4743-8BBC-7A3B149A3C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2547" name="Rectangle 3">
            <a:extLst>
              <a:ext uri="{FF2B5EF4-FFF2-40B4-BE49-F238E27FC236}">
                <a16:creationId xmlns:a16="http://schemas.microsoft.com/office/drawing/2014/main" xmlns="" id="{405ABCA0-5395-5141-8217-A4B55C066D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82629001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83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34754386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1FCF5619-4ACE-944C-8BC9-A346ADFC784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50CBED-1544-A748-8C66-91C1856C2065}" type="slidenum">
              <a:rPr lang="en-US" altLang="zh-TW"/>
              <a:pPr/>
              <a:t>84</a:t>
            </a:fld>
            <a:endParaRPr lang="en-US" altLang="zh-TW"/>
          </a:p>
        </p:txBody>
      </p:sp>
      <p:sp>
        <p:nvSpPr>
          <p:cNvPr id="494594" name="Rectangle 2">
            <a:extLst>
              <a:ext uri="{FF2B5EF4-FFF2-40B4-BE49-F238E27FC236}">
                <a16:creationId xmlns:a16="http://schemas.microsoft.com/office/drawing/2014/main" xmlns="" id="{6324EF3A-408D-2A4A-A9BB-13AB20D613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4595" name="Rectangle 3">
            <a:extLst>
              <a:ext uri="{FF2B5EF4-FFF2-40B4-BE49-F238E27FC236}">
                <a16:creationId xmlns:a16="http://schemas.microsoft.com/office/drawing/2014/main" xmlns="" id="{710763EA-4DA8-FD4D-8FB0-4620C917E4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59097888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89D8691F-7900-6147-9AFC-FB7E407032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56F2B53-2550-274E-8021-FBE631AE0359}" type="slidenum">
              <a:rPr lang="en-US" altLang="zh-TW"/>
              <a:pPr/>
              <a:t>85</a:t>
            </a:fld>
            <a:endParaRPr lang="en-US" altLang="zh-TW"/>
          </a:p>
        </p:txBody>
      </p:sp>
      <p:sp>
        <p:nvSpPr>
          <p:cNvPr id="495618" name="Rectangle 2">
            <a:extLst>
              <a:ext uri="{FF2B5EF4-FFF2-40B4-BE49-F238E27FC236}">
                <a16:creationId xmlns:a16="http://schemas.microsoft.com/office/drawing/2014/main" xmlns="" id="{098A6B04-AE66-1246-BD6B-C942B7B20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5619" name="Rectangle 3">
            <a:extLst>
              <a:ext uri="{FF2B5EF4-FFF2-40B4-BE49-F238E27FC236}">
                <a16:creationId xmlns:a16="http://schemas.microsoft.com/office/drawing/2014/main" xmlns="" id="{DCF2C3DC-B8F5-9C46-837C-85122BB995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62961683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7ED3525D-E38D-7B42-A003-B86B1DF2617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2CE13A-7B50-C24A-B2E6-A2EEB946C5A9}" type="slidenum">
              <a:rPr lang="en-US" altLang="zh-TW"/>
              <a:pPr/>
              <a:t>86</a:t>
            </a:fld>
            <a:endParaRPr lang="en-US" altLang="zh-TW"/>
          </a:p>
        </p:txBody>
      </p:sp>
      <p:sp>
        <p:nvSpPr>
          <p:cNvPr id="496642" name="Rectangle 2">
            <a:extLst>
              <a:ext uri="{FF2B5EF4-FFF2-40B4-BE49-F238E27FC236}">
                <a16:creationId xmlns:a16="http://schemas.microsoft.com/office/drawing/2014/main" xmlns="" id="{41FF3A96-781B-6A4E-B36A-CD433793DC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6643" name="Rectangle 3">
            <a:extLst>
              <a:ext uri="{FF2B5EF4-FFF2-40B4-BE49-F238E27FC236}">
                <a16:creationId xmlns:a16="http://schemas.microsoft.com/office/drawing/2014/main" xmlns="" id="{97027162-4795-AE4B-9451-5ADC116B82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04911142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5D7924DB-35FE-BE4A-B616-A6BF52D497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BEB4F32-2298-B642-9C44-CD8E5C93229E}" type="slidenum">
              <a:rPr lang="en-US" altLang="zh-TW"/>
              <a:pPr/>
              <a:t>87</a:t>
            </a:fld>
            <a:endParaRPr lang="en-US" altLang="zh-TW"/>
          </a:p>
        </p:txBody>
      </p:sp>
      <p:sp>
        <p:nvSpPr>
          <p:cNvPr id="497666" name="Rectangle 2">
            <a:extLst>
              <a:ext uri="{FF2B5EF4-FFF2-40B4-BE49-F238E27FC236}">
                <a16:creationId xmlns:a16="http://schemas.microsoft.com/office/drawing/2014/main" xmlns="" id="{0CC60D16-EE40-8A4F-8130-EDFFD65E6C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7667" name="Rectangle 3">
            <a:extLst>
              <a:ext uri="{FF2B5EF4-FFF2-40B4-BE49-F238E27FC236}">
                <a16:creationId xmlns:a16="http://schemas.microsoft.com/office/drawing/2014/main" xmlns="" id="{D37F2A98-80BE-4247-BC4C-424F0E3692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4216519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E50E0AB5-4DAC-A344-88A2-418063BF01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FB53D94-FE59-F24F-AC6A-365EE4221867}" type="slidenum">
              <a:rPr lang="en-US" altLang="zh-TW"/>
              <a:pPr/>
              <a:t>88</a:t>
            </a:fld>
            <a:endParaRPr lang="en-US" altLang="zh-TW"/>
          </a:p>
        </p:txBody>
      </p:sp>
      <p:sp>
        <p:nvSpPr>
          <p:cNvPr id="498690" name="Rectangle 2">
            <a:extLst>
              <a:ext uri="{FF2B5EF4-FFF2-40B4-BE49-F238E27FC236}">
                <a16:creationId xmlns:a16="http://schemas.microsoft.com/office/drawing/2014/main" xmlns="" id="{0B1D8717-6AC2-F540-A654-4A4C6263AA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8691" name="Rectangle 3">
            <a:extLst>
              <a:ext uri="{FF2B5EF4-FFF2-40B4-BE49-F238E27FC236}">
                <a16:creationId xmlns:a16="http://schemas.microsoft.com/office/drawing/2014/main" xmlns="" id="{3B9BF99A-FD58-0F4A-B6E9-D4C0B2FE21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96139231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DDD3F5DD-445F-5641-AFE9-D798DB1204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C9910D1-6C6A-8E41-ABD3-1E02783CC6B7}" type="slidenum">
              <a:rPr lang="en-US" altLang="zh-TW"/>
              <a:pPr/>
              <a:t>89</a:t>
            </a:fld>
            <a:endParaRPr lang="en-US" altLang="zh-TW"/>
          </a:p>
        </p:txBody>
      </p:sp>
      <p:sp>
        <p:nvSpPr>
          <p:cNvPr id="499714" name="Rectangle 2">
            <a:extLst>
              <a:ext uri="{FF2B5EF4-FFF2-40B4-BE49-F238E27FC236}">
                <a16:creationId xmlns:a16="http://schemas.microsoft.com/office/drawing/2014/main" xmlns="" id="{B567C7BD-BD0A-DD46-A223-EA0ED5A0FCF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499715" name="Rectangle 3">
            <a:extLst>
              <a:ext uri="{FF2B5EF4-FFF2-40B4-BE49-F238E27FC236}">
                <a16:creationId xmlns:a16="http://schemas.microsoft.com/office/drawing/2014/main" xmlns="" id="{F3FEB452-2658-7D41-A706-17B80395C0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16598916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A220F76B-B6DA-3140-8C26-E6BA8A3A70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73A102-068E-DC43-BA01-A3F89ED7A527}" type="slidenum">
              <a:rPr lang="en-US" altLang="zh-TW"/>
              <a:pPr/>
              <a:t>90</a:t>
            </a:fld>
            <a:endParaRPr lang="en-US" altLang="zh-TW"/>
          </a:p>
        </p:txBody>
      </p:sp>
      <p:sp>
        <p:nvSpPr>
          <p:cNvPr id="500738" name="Rectangle 2">
            <a:extLst>
              <a:ext uri="{FF2B5EF4-FFF2-40B4-BE49-F238E27FC236}">
                <a16:creationId xmlns:a16="http://schemas.microsoft.com/office/drawing/2014/main" xmlns="" id="{6B2595C7-5FF8-514A-89C7-EB53E92377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00739" name="Rectangle 3">
            <a:extLst>
              <a:ext uri="{FF2B5EF4-FFF2-40B4-BE49-F238E27FC236}">
                <a16:creationId xmlns:a16="http://schemas.microsoft.com/office/drawing/2014/main" xmlns="" id="{1908BB45-ED54-3C45-AE9F-0092D36B53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818877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7257B9F8-CF57-9F4E-8414-C6B9D6E676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425EB2-066D-1144-A98D-211302E14DF3}" type="slidenum">
              <a:rPr lang="en-US" altLang="zh-TW"/>
              <a:pPr/>
              <a:t>11</a:t>
            </a:fld>
            <a:endParaRPr lang="en-US" altLang="zh-TW"/>
          </a:p>
        </p:txBody>
      </p:sp>
      <p:sp>
        <p:nvSpPr>
          <p:cNvPr id="430082" name="Rectangle 2">
            <a:extLst>
              <a:ext uri="{FF2B5EF4-FFF2-40B4-BE49-F238E27FC236}">
                <a16:creationId xmlns:a16="http://schemas.microsoft.com/office/drawing/2014/main" xmlns="" id="{436D3BCA-BCF0-8C44-A19C-F57C9E2C8C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083" name="Rectangle 3">
            <a:extLst>
              <a:ext uri="{FF2B5EF4-FFF2-40B4-BE49-F238E27FC236}">
                <a16:creationId xmlns:a16="http://schemas.microsoft.com/office/drawing/2014/main" xmlns="" id="{66AAFA79-3691-0D44-93D7-61C4E4397E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03499782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91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9572400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43F738F0-B680-BB40-93DA-6B96839A29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C70F75-8C38-1D45-90FD-E4A995449536}" type="slidenum">
              <a:rPr lang="en-US" altLang="zh-TW"/>
              <a:pPr/>
              <a:t>92</a:t>
            </a:fld>
            <a:endParaRPr lang="en-US" altLang="zh-TW"/>
          </a:p>
        </p:txBody>
      </p:sp>
      <p:sp>
        <p:nvSpPr>
          <p:cNvPr id="502786" name="Rectangle 2">
            <a:extLst>
              <a:ext uri="{FF2B5EF4-FFF2-40B4-BE49-F238E27FC236}">
                <a16:creationId xmlns:a16="http://schemas.microsoft.com/office/drawing/2014/main" xmlns="" id="{AF89D63A-D4D5-264E-9109-94DFFC1EBA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02787" name="Rectangle 3">
            <a:extLst>
              <a:ext uri="{FF2B5EF4-FFF2-40B4-BE49-F238E27FC236}">
                <a16:creationId xmlns:a16="http://schemas.microsoft.com/office/drawing/2014/main" xmlns="" id="{911A0724-60D0-BC4F-BCB9-3E0929A49E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7081548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93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423711731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C754A34B-E61A-544A-8651-7C0D28480F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9AF9E1-99BC-3140-9A9D-A3A7EDA14C91}" type="slidenum">
              <a:rPr lang="en-US" altLang="zh-TW"/>
              <a:pPr/>
              <a:t>94</a:t>
            </a:fld>
            <a:endParaRPr lang="en-US" altLang="zh-TW"/>
          </a:p>
        </p:txBody>
      </p:sp>
      <p:sp>
        <p:nvSpPr>
          <p:cNvPr id="504834" name="Rectangle 2">
            <a:extLst>
              <a:ext uri="{FF2B5EF4-FFF2-40B4-BE49-F238E27FC236}">
                <a16:creationId xmlns:a16="http://schemas.microsoft.com/office/drawing/2014/main" xmlns="" id="{0006AB1A-2A69-0D45-8D37-89DA95A127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  <a:ln/>
        </p:spPr>
      </p:sp>
      <p:sp>
        <p:nvSpPr>
          <p:cNvPr id="504835" name="Rectangle 3">
            <a:extLst>
              <a:ext uri="{FF2B5EF4-FFF2-40B4-BE49-F238E27FC236}">
                <a16:creationId xmlns:a16="http://schemas.microsoft.com/office/drawing/2014/main" xmlns="" id="{2705FCBC-2117-2B42-A5B7-1D482CCAE2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52061749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F5DFF809-DC2C-614D-AB8E-9E88FA7BF2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2980FE-47C3-364B-AABE-110DDDB86D37}" type="slidenum">
              <a:rPr lang="en-US" altLang="zh-TW"/>
              <a:pPr/>
              <a:t>95</a:t>
            </a:fld>
            <a:endParaRPr lang="en-US" altLang="zh-TW"/>
          </a:p>
        </p:txBody>
      </p:sp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F5D56FFE-A967-AC42-B052-C9F6DAD60E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8A0486A-EF92-AE47-AE62-FAF462C17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444245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xmlns="" id="{C4F83FB0-C77B-A049-A1D2-AE784DF549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039FCC-7904-254A-8A4F-7481BB8EFECC}" type="slidenum">
              <a:rPr lang="en-US" altLang="zh-TW"/>
              <a:pPr/>
              <a:t>13</a:t>
            </a:fld>
            <a:endParaRPr lang="en-US" altLang="zh-TW"/>
          </a:p>
        </p:txBody>
      </p:sp>
      <p:sp>
        <p:nvSpPr>
          <p:cNvPr id="431106" name="Rectangle 2">
            <a:extLst>
              <a:ext uri="{FF2B5EF4-FFF2-40B4-BE49-F238E27FC236}">
                <a16:creationId xmlns:a16="http://schemas.microsoft.com/office/drawing/2014/main" xmlns="" id="{5A0D2C38-47E3-AA4D-BC43-F48E361217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1107" name="Rectangle 3">
            <a:extLst>
              <a:ext uri="{FF2B5EF4-FFF2-40B4-BE49-F238E27FC236}">
                <a16:creationId xmlns:a16="http://schemas.microsoft.com/office/drawing/2014/main" xmlns="" id="{D03D309C-147C-9641-98FF-F22F12DB7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114170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26949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76048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77187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54C71-B1A6-0A40-A62E-485F36DE7BF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136091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54E7A-2BE3-524A-82C0-49F718FBFE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474070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7FC592-F83E-C842-A16E-B51803FEC6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562612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12FED9-F25E-BF48-BBF2-BCB8ACD6118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344248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948FF-C24A-6144-9320-9FE2D330949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883150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15A0A-E268-E548-87FB-0C2CC3CDAD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1735978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CEFE14-6D7C-9544-B4C9-CFB851B25C0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465943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03241D-F48C-4D40-93E8-8CA2620D2E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9765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7992091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31416-242F-A047-B3FE-35585FE54C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126403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B3ECAA-3FBD-7A4A-B5F5-FF17722713C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63642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2ABB75-A7FD-AE4F-B439-434BC85A3CC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59203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7946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82873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60645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26369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82431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33146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01065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5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.bin"/><Relationship Id="rId20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2.v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7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9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9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5711" name="Image" r:id="rId15" imgW="13003175" imgH="9752381" progId="">
              <p:embed/>
            </p:oleObj>
          </a:graphicData>
        </a:graphic>
      </p:graphicFrame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28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graphicFrame>
        <p:nvGraphicFramePr>
          <p:cNvPr id="1032" name="Object 8"/>
          <p:cNvGraphicFramePr>
            <a:graphicFrameLocks noChangeAspect="1"/>
          </p:cNvGraphicFramePr>
          <p:nvPr userDrawn="1"/>
        </p:nvGraphicFramePr>
        <p:xfrm>
          <a:off x="8358188" y="4724400"/>
          <a:ext cx="785812" cy="1603375"/>
        </p:xfrm>
        <a:graphic>
          <a:graphicData uri="http://schemas.openxmlformats.org/presentationml/2006/ole">
            <p:oleObj spid="_x0000_s15712" name="Image" r:id="rId16" imgW="1244006" imgH="2539683" progId="">
              <p:embed/>
            </p:oleObj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華康儷中黑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200" b="1">
          <a:solidFill>
            <a:schemeClr val="accent2"/>
          </a:solidFill>
          <a:latin typeface="+mn-lt"/>
          <a:ea typeface="+mn-ea"/>
          <a:cs typeface="華康中黑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3000" b="1">
          <a:solidFill>
            <a:srgbClr val="006600"/>
          </a:solidFill>
          <a:latin typeface="+mn-lt"/>
          <a:ea typeface="+mn-ea"/>
          <a:cs typeface="華康中黑體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400" b="1">
          <a:solidFill>
            <a:srgbClr val="FF3300"/>
          </a:solidFill>
          <a:latin typeface="+mn-lt"/>
          <a:ea typeface="+mn-ea"/>
          <a:cs typeface="華康中黑體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20"/>
        </a:buBlip>
        <a:defRPr kumimoji="1" sz="2000" b="1">
          <a:solidFill>
            <a:schemeClr val="tx1"/>
          </a:solidFill>
          <a:latin typeface="+mn-lt"/>
          <a:ea typeface="+mn-ea"/>
          <a:cs typeface="華康中黑體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Arial" charset="0"/>
          <a:ea typeface="新細明體" pitchFamily="18" charset="-120"/>
          <a:cs typeface="新細明體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7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217" name="Image" r:id="rId15" imgW="13003175" imgH="9752381" progId="">
              <p:embed/>
            </p:oleObj>
          </a:graphicData>
        </a:graphic>
      </p:graphicFrame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7951CB87-F520-AA4D-A8B4-6C10051A8F5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+mj-lt"/>
          <a:ea typeface="+mj-ea"/>
          <a:cs typeface="新細明體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kumimoji="1" sz="3200">
          <a:solidFill>
            <a:srgbClr val="808080"/>
          </a:solidFill>
          <a:latin typeface="+mn-lt"/>
          <a:ea typeface="+mn-ea"/>
          <a:cs typeface="新細明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000">
          <a:solidFill>
            <a:srgbClr val="5F5F5F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24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3A70011F-16B9-8F4B-9397-0B66EC96B38D}" type="slidenum">
              <a:rPr lang="en-US" altLang="zh-TW" sz="1400"/>
              <a:pPr/>
              <a:t>1</a:t>
            </a:fld>
            <a:endParaRPr lang="en-US" altLang="zh-TW" sz="1400"/>
          </a:p>
        </p:txBody>
      </p:sp>
      <p:sp>
        <p:nvSpPr>
          <p:cNvPr id="27650" name="Text Box 7"/>
          <p:cNvSpPr txBox="1">
            <a:spLocks noChangeArrowheads="1"/>
          </p:cNvSpPr>
          <p:nvPr/>
        </p:nvSpPr>
        <p:spPr bwMode="auto">
          <a:xfrm>
            <a:off x="899592" y="5748619"/>
            <a:ext cx="42481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pPr algn="ctr"/>
            <a:r>
              <a:rPr lang="zh-TW" altLang="en-US" sz="2800">
                <a:latin typeface="華康儷中黑" charset="0"/>
                <a:ea typeface="華康儷中黑" charset="0"/>
                <a:cs typeface="華康儷中黑" charset="0"/>
              </a:rPr>
              <a:t>段維瀚 老師</a:t>
            </a:r>
          </a:p>
        </p:txBody>
      </p:sp>
      <p:sp>
        <p:nvSpPr>
          <p:cNvPr id="806923" name="Rectangle 11"/>
          <p:cNvSpPr>
            <a:spLocks noChangeArrowheads="1"/>
          </p:cNvSpPr>
          <p:nvPr/>
        </p:nvSpPr>
        <p:spPr bwMode="auto">
          <a:xfrm>
            <a:off x="323528" y="620688"/>
            <a:ext cx="7416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alt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Java Server Page</a:t>
            </a:r>
            <a:endParaRPr lang="zh-TW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nsolas" pitchFamily="49" charset="0"/>
              <a:ea typeface="華康粗圓體" pitchFamily="49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xmlns="" id="{866A5580-8DF9-EC4F-966C-58CC7C1C203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1714" y="2795665"/>
            <a:ext cx="3333504" cy="29516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processing:Translation</a:t>
            </a:r>
            <a:r>
              <a:rPr lang="en-US" altLang="zh-TW" sz="3200" dirty="0"/>
              <a:t> Step</a:t>
            </a:r>
            <a:endParaRPr kumimoji="1" lang="zh-TW" altLang="en-US" sz="32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4F487CBE-2EC5-8143-B100-43188AC72A6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2060848"/>
            <a:ext cx="7236296" cy="371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94439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>
            <a:extLst>
              <a:ext uri="{FF2B5EF4-FFF2-40B4-BE49-F238E27FC236}">
                <a16:creationId xmlns:a16="http://schemas.microsoft.com/office/drawing/2014/main" xmlns="" id="{65161DE1-2DE7-944F-B34A-B2EADC7E53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7075" name="Rectangle 3">
            <a:extLst>
              <a:ext uri="{FF2B5EF4-FFF2-40B4-BE49-F238E27FC236}">
                <a16:creationId xmlns:a16="http://schemas.microsoft.com/office/drawing/2014/main" xmlns="" id="{429C563D-5888-FA4F-8360-87F1D5C850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2024062"/>
          </a:xfrm>
        </p:spPr>
        <p:txBody>
          <a:bodyPr/>
          <a:lstStyle/>
          <a:p>
            <a:r>
              <a:rPr lang="en-US" altLang="zh-TW" i="1" dirty="0"/>
              <a:t>Page compilation(2/7) </a:t>
            </a:r>
            <a:r>
              <a:rPr lang="zh-TW" altLang="en-US" b="0" dirty="0"/>
              <a:t>：</a:t>
            </a:r>
          </a:p>
          <a:p>
            <a:pPr lvl="1"/>
            <a:r>
              <a:rPr lang="zh-TW" altLang="en-US" dirty="0"/>
              <a:t>編譯 </a:t>
            </a:r>
            <a:r>
              <a:rPr lang="en-US" altLang="zh-TW" b="1" i="1" dirty="0"/>
              <a:t>java</a:t>
            </a:r>
            <a:r>
              <a:rPr lang="en-US" altLang="zh-TW" dirty="0"/>
              <a:t> </a:t>
            </a:r>
            <a:r>
              <a:rPr lang="zh-TW" altLang="en-US" dirty="0"/>
              <a:t>檔案。</a:t>
            </a:r>
          </a:p>
          <a:p>
            <a:pPr lvl="1"/>
            <a:r>
              <a:rPr kumimoji="0" lang="zh-TW" altLang="en-US" dirty="0"/>
              <a:t>把產生好的 </a:t>
            </a:r>
            <a:r>
              <a:rPr kumimoji="0" lang="en-US" altLang="zh-TW" b="1" i="1" dirty="0"/>
              <a:t>java</a:t>
            </a:r>
            <a:r>
              <a:rPr kumimoji="0" lang="en-US" altLang="zh-TW" dirty="0"/>
              <a:t> </a:t>
            </a:r>
            <a:r>
              <a:rPr kumimoji="0" lang="zh-TW" altLang="en-US" dirty="0"/>
              <a:t>原始檔自動透過 </a:t>
            </a:r>
            <a:r>
              <a:rPr kumimoji="0" lang="en-US" altLang="zh-TW" b="1" i="1" dirty="0" err="1"/>
              <a:t>javac</a:t>
            </a:r>
            <a:r>
              <a:rPr kumimoji="0" lang="en-US" altLang="zh-TW" dirty="0"/>
              <a:t> </a:t>
            </a:r>
            <a:r>
              <a:rPr kumimoji="0" lang="zh-TW" altLang="en-US" dirty="0"/>
              <a:t>編譯成 </a:t>
            </a:r>
            <a:r>
              <a:rPr kumimoji="0" lang="en-US" altLang="zh-TW" b="1" i="1" dirty="0"/>
              <a:t>class</a:t>
            </a:r>
            <a:r>
              <a:rPr kumimoji="0" lang="en-US" altLang="zh-TW" dirty="0"/>
              <a:t> </a:t>
            </a:r>
            <a:r>
              <a:rPr kumimoji="0" lang="zh-TW" altLang="en-US" dirty="0"/>
              <a:t>檔。</a:t>
            </a:r>
          </a:p>
        </p:txBody>
      </p:sp>
      <p:graphicFrame>
        <p:nvGraphicFramePr>
          <p:cNvPr id="387092" name="Group 20">
            <a:extLst>
              <a:ext uri="{FF2B5EF4-FFF2-40B4-BE49-F238E27FC236}">
                <a16:creationId xmlns:a16="http://schemas.microsoft.com/office/drawing/2014/main" xmlns="" id="{95F70506-FCFA-BE4E-9AED-A006012949A2}"/>
              </a:ext>
            </a:extLst>
          </p:cNvPr>
          <p:cNvGraphicFramePr>
            <a:graphicFrameLocks noGrp="1"/>
          </p:cNvGraphicFramePr>
          <p:nvPr/>
        </p:nvGraphicFramePr>
        <p:xfrm>
          <a:off x="1116013" y="3868738"/>
          <a:ext cx="3525837" cy="2089151"/>
        </p:xfrm>
        <a:graphic>
          <a:graphicData uri="http://schemas.openxmlformats.org/drawingml/2006/table">
            <a:tbl>
              <a:tblPr/>
              <a:tblGrid>
                <a:gridCol w="3525837">
                  <a:extLst>
                    <a:ext uri="{9D8B030D-6E8A-4147-A177-3AD203B41FA5}">
                      <a16:colId xmlns:a16="http://schemas.microsoft.com/office/drawing/2014/main" xmlns="" val="3302719337"/>
                    </a:ext>
                  </a:extLst>
                </a:gridCol>
              </a:tblGrid>
              <a:tr h="360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HelloWorldJSP_jsp.java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62472595"/>
                  </a:ext>
                </a:extLst>
              </a:tr>
              <a:tr h="1728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_jspx_out = out;        out.write("&lt;HTML&gt;\r\n");        out.write("&lt;HEAD&gt;\r\n");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23063178"/>
                  </a:ext>
                </a:extLst>
              </a:tr>
            </a:tbl>
          </a:graphicData>
        </a:graphic>
      </p:graphicFrame>
      <p:sp>
        <p:nvSpPr>
          <p:cNvPr id="387094" name="Rectangle 22">
            <a:extLst>
              <a:ext uri="{FF2B5EF4-FFF2-40B4-BE49-F238E27FC236}">
                <a16:creationId xmlns:a16="http://schemas.microsoft.com/office/drawing/2014/main" xmlns="" id="{73B69B8F-CD45-CC4A-8A64-2809DF93FF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9913" y="4373563"/>
            <a:ext cx="2952750" cy="792162"/>
          </a:xfrm>
          <a:prstGeom prst="rect">
            <a:avLst/>
          </a:prstGeom>
          <a:solidFill>
            <a:srgbClr val="FFFF00"/>
          </a:solidFill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TW" sz="1600" b="1" i="1">
                <a:solidFill>
                  <a:srgbClr val="0000CC"/>
                </a:solidFill>
                <a:latin typeface="Verdana" panose="020B0604030504040204" pitchFamily="34" charset="0"/>
              </a:rPr>
              <a:t>HelloWorldJSP_jsp.class</a:t>
            </a:r>
          </a:p>
        </p:txBody>
      </p:sp>
      <p:sp>
        <p:nvSpPr>
          <p:cNvPr id="387095" name="AutoShape 23">
            <a:extLst>
              <a:ext uri="{FF2B5EF4-FFF2-40B4-BE49-F238E27FC236}">
                <a16:creationId xmlns:a16="http://schemas.microsoft.com/office/drawing/2014/main" xmlns="" id="{77596D88-6D11-3B4B-B1A7-67F2B9E3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463" y="4581525"/>
            <a:ext cx="792162" cy="360363"/>
          </a:xfrm>
          <a:prstGeom prst="homePlate">
            <a:avLst>
              <a:gd name="adj" fmla="val 54956"/>
            </a:avLst>
          </a:prstGeom>
          <a:solidFill>
            <a:srgbClr val="FFFF00"/>
          </a:solidFill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TW" sz="1600" b="1" i="1">
                <a:solidFill>
                  <a:srgbClr val="006600"/>
                </a:solidFill>
                <a:latin typeface="Verdana" panose="020B0604030504040204" pitchFamily="34" charset="0"/>
              </a:rPr>
              <a:t>javac</a:t>
            </a:r>
          </a:p>
        </p:txBody>
      </p:sp>
    </p:spTree>
    <p:extLst>
      <p:ext uri="{BB962C8B-B14F-4D97-AF65-F5344CB8AC3E}">
        <p14:creationId xmlns:p14="http://schemas.microsoft.com/office/powerpoint/2010/main" xmlns="" val="38346195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7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87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87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87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709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870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87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7094" grpId="0" animBg="1"/>
      <p:bldP spid="387095" grpId="0" uiExpand="1" build="allAtOnce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processing:Compilation</a:t>
            </a:r>
            <a:r>
              <a:rPr lang="en-US" altLang="zh-TW" sz="3200" dirty="0"/>
              <a:t>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8DE66657-CA63-CA4E-B2B2-F2B71DBEDE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1844824"/>
            <a:ext cx="7956376" cy="40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48217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>
            <a:extLst>
              <a:ext uri="{FF2B5EF4-FFF2-40B4-BE49-F238E27FC236}">
                <a16:creationId xmlns:a16="http://schemas.microsoft.com/office/drawing/2014/main" xmlns="" id="{63D37CDA-0D08-F14E-83F2-5749E9012C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8099" name="Rectangle 3">
            <a:extLst>
              <a:ext uri="{FF2B5EF4-FFF2-40B4-BE49-F238E27FC236}">
                <a16:creationId xmlns:a16="http://schemas.microsoft.com/office/drawing/2014/main" xmlns="" id="{75682378-CDD1-934C-A852-0CA721A382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Load class(3/7) 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將編譯好的 </a:t>
            </a:r>
            <a:r>
              <a:rPr lang="en-US" altLang="zh-TW" b="1" i="1" dirty="0"/>
              <a:t>servlet</a:t>
            </a:r>
            <a:r>
              <a:rPr lang="en-US" altLang="zh-TW" dirty="0"/>
              <a:t> </a:t>
            </a:r>
            <a:r>
              <a:rPr lang="zh-TW" altLang="en-US" dirty="0"/>
              <a:t>載入相關 </a:t>
            </a:r>
            <a:r>
              <a:rPr lang="en-US" altLang="zh-TW" b="1" i="1" dirty="0"/>
              <a:t>class</a:t>
            </a:r>
            <a:r>
              <a:rPr lang="en-US" altLang="zh-TW" dirty="0"/>
              <a:t> </a:t>
            </a:r>
            <a:r>
              <a:rPr lang="zh-TW" altLang="en-US" dirty="0"/>
              <a:t>準備予以執行。</a:t>
            </a:r>
          </a:p>
        </p:txBody>
      </p:sp>
    </p:spTree>
    <p:extLst>
      <p:ext uri="{BB962C8B-B14F-4D97-AF65-F5344CB8AC3E}">
        <p14:creationId xmlns:p14="http://schemas.microsoft.com/office/powerpoint/2010/main" xmlns="" val="1482665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processing:Load</a:t>
            </a:r>
            <a:r>
              <a:rPr lang="en-US" altLang="zh-TW" sz="3200" dirty="0"/>
              <a:t> Class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498F0810-3300-544A-B4CD-0D50937A7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1844824"/>
            <a:ext cx="8077878" cy="414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36844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>
            <a:extLst>
              <a:ext uri="{FF2B5EF4-FFF2-40B4-BE49-F238E27FC236}">
                <a16:creationId xmlns:a16="http://schemas.microsoft.com/office/drawing/2014/main" xmlns="" id="{63D37CDA-0D08-F14E-83F2-5749E9012C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8099" name="Rectangle 3">
            <a:extLst>
              <a:ext uri="{FF2B5EF4-FFF2-40B4-BE49-F238E27FC236}">
                <a16:creationId xmlns:a16="http://schemas.microsoft.com/office/drawing/2014/main" xmlns="" id="{75682378-CDD1-934C-A852-0CA721A382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Create instance(4/7) 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建立 </a:t>
            </a:r>
            <a:r>
              <a:rPr lang="en-US" altLang="zh-TW" b="1" i="1" dirty="0"/>
              <a:t>servlet</a:t>
            </a:r>
            <a:r>
              <a:rPr lang="en-US" altLang="zh-TW" dirty="0"/>
              <a:t> </a:t>
            </a:r>
            <a:r>
              <a:rPr lang="zh-TW" altLang="en-US" dirty="0"/>
              <a:t>實體並存放在記憶體中。</a:t>
            </a:r>
          </a:p>
        </p:txBody>
      </p:sp>
    </p:spTree>
    <p:extLst>
      <p:ext uri="{BB962C8B-B14F-4D97-AF65-F5344CB8AC3E}">
        <p14:creationId xmlns:p14="http://schemas.microsoft.com/office/powerpoint/2010/main" xmlns="" val="945298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processing:Creation</a:t>
            </a:r>
            <a:r>
              <a:rPr lang="en-US" altLang="zh-TW" sz="3200" dirty="0"/>
              <a:t>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80796676-3BF9-7142-8041-DFA5DC79C3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1916832"/>
            <a:ext cx="7524328" cy="392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01416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>
            <a:extLst>
              <a:ext uri="{FF2B5EF4-FFF2-40B4-BE49-F238E27FC236}">
                <a16:creationId xmlns:a16="http://schemas.microsoft.com/office/drawing/2014/main" xmlns="" id="{EAAE0A58-9C6C-2043-888C-24D591778D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9123" name="Rectangle 3">
            <a:extLst>
              <a:ext uri="{FF2B5EF4-FFF2-40B4-BE49-F238E27FC236}">
                <a16:creationId xmlns:a16="http://schemas.microsoft.com/office/drawing/2014/main" xmlns="" id="{0387FA40-FD33-3F48-98B8-978CDC3792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207375" cy="4114800"/>
          </a:xfrm>
        </p:spPr>
        <p:txBody>
          <a:bodyPr/>
          <a:lstStyle/>
          <a:p>
            <a:r>
              <a:rPr lang="zh-TW" altLang="en-US" b="0" dirty="0"/>
              <a:t>補充</a:t>
            </a:r>
            <a:r>
              <a:rPr lang="zh-TW" altLang="en-US" dirty="0"/>
              <a:t> </a:t>
            </a:r>
            <a:r>
              <a:rPr lang="en-US" altLang="zh-TW" i="1" dirty="0" err="1"/>
              <a:t>PreCompile</a:t>
            </a:r>
            <a:r>
              <a:rPr lang="zh-TW" altLang="en-US" i="1" dirty="0"/>
              <a:t>：</a:t>
            </a:r>
          </a:p>
          <a:p>
            <a:pPr lvl="1"/>
            <a:r>
              <a:rPr lang="en-US" altLang="zh-TW" b="1" i="1" dirty="0"/>
              <a:t>JSP engine</a:t>
            </a:r>
            <a:r>
              <a:rPr lang="en-US" altLang="zh-TW" i="1" dirty="0"/>
              <a:t> </a:t>
            </a:r>
            <a:r>
              <a:rPr lang="zh-TW" altLang="en-US" dirty="0"/>
              <a:t>提供預先編譯機制，用來解決 </a:t>
            </a:r>
            <a:r>
              <a:rPr lang="en-US" altLang="zh-TW" b="1" i="1" dirty="0"/>
              <a:t>client</a:t>
            </a:r>
            <a:r>
              <a:rPr lang="en-US" altLang="zh-TW" dirty="0"/>
              <a:t> </a:t>
            </a:r>
            <a:r>
              <a:rPr lang="zh-TW" altLang="en-US" dirty="0"/>
              <a:t>端等待 </a:t>
            </a:r>
            <a:r>
              <a:rPr lang="en-US" altLang="zh-TW" b="1" i="1" dirty="0"/>
              <a:t>compiler</a:t>
            </a:r>
            <a:r>
              <a:rPr lang="en-US" altLang="zh-TW" dirty="0"/>
              <a:t> </a:t>
            </a:r>
            <a:r>
              <a:rPr lang="zh-TW" altLang="en-US" dirty="0"/>
              <a:t>的時間，以加速網頁導覽的流暢度。</a:t>
            </a:r>
          </a:p>
          <a:p>
            <a:pPr lvl="2"/>
            <a:r>
              <a:rPr lang="zh-TW" altLang="en-US" dirty="0"/>
              <a:t>語法：</a:t>
            </a:r>
            <a:br>
              <a:rPr lang="zh-TW" altLang="en-US" dirty="0"/>
            </a:br>
            <a:r>
              <a:rPr lang="en-US" altLang="zh-TW" b="1" i="1" dirty="0"/>
              <a:t>http://.../</a:t>
            </a:r>
            <a:r>
              <a:rPr lang="en-US" altLang="zh-TW" b="1" i="1" dirty="0" err="1"/>
              <a:t>foo.jsp</a:t>
            </a:r>
            <a:r>
              <a:rPr lang="en-US" altLang="zh-TW" b="1" i="1" dirty="0" err="1">
                <a:solidFill>
                  <a:srgbClr val="FF0000"/>
                </a:solidFill>
              </a:rPr>
              <a:t>?jsp_precompile</a:t>
            </a:r>
            <a:r>
              <a:rPr lang="en-US" altLang="zh-TW" b="1" i="1" dirty="0">
                <a:solidFill>
                  <a:srgbClr val="FF0000"/>
                </a:solidFill>
              </a:rPr>
              <a:t>=true</a:t>
            </a:r>
          </a:p>
          <a:p>
            <a:pPr lvl="3"/>
            <a:r>
              <a:rPr kumimoji="0" lang="en-US" altLang="zh-TW" b="1" i="1" dirty="0"/>
              <a:t>URL</a:t>
            </a:r>
            <a:r>
              <a:rPr kumimoji="0" lang="en-US" altLang="zh-TW" dirty="0"/>
              <a:t> </a:t>
            </a:r>
            <a:r>
              <a:rPr kumimoji="0" lang="zh-TW" altLang="en-US" dirty="0"/>
              <a:t>中若帶有 </a:t>
            </a:r>
            <a:r>
              <a:rPr kumimoji="0" lang="en-US" altLang="zh-TW" b="1" i="1" dirty="0" err="1"/>
              <a:t>jsp_precompile</a:t>
            </a:r>
            <a:r>
              <a:rPr kumimoji="0" lang="en-US" altLang="zh-TW" dirty="0"/>
              <a:t> </a:t>
            </a:r>
            <a:r>
              <a:rPr kumimoji="0" lang="zh-TW" altLang="en-US" dirty="0"/>
              <a:t>參數</a:t>
            </a:r>
            <a:r>
              <a:rPr kumimoji="0" lang="zh-TW" altLang="zh-TW" dirty="0"/>
              <a:t>則不會有任何</a:t>
            </a:r>
            <a:r>
              <a:rPr kumimoji="0" lang="en-US" altLang="zh-TW" b="1" i="1" dirty="0"/>
              <a:t>output</a:t>
            </a:r>
            <a:r>
              <a:rPr kumimoji="0" lang="en-US" altLang="zh-TW" dirty="0"/>
              <a:t> </a:t>
            </a:r>
            <a:r>
              <a:rPr kumimoji="0" lang="zh-TW" altLang="en-US" dirty="0"/>
              <a:t>產生。</a:t>
            </a:r>
          </a:p>
        </p:txBody>
      </p:sp>
    </p:spTree>
    <p:extLst>
      <p:ext uri="{BB962C8B-B14F-4D97-AF65-F5344CB8AC3E}">
        <p14:creationId xmlns:p14="http://schemas.microsoft.com/office/powerpoint/2010/main" xmlns="" val="3748809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>
            <a:extLst>
              <a:ext uri="{FF2B5EF4-FFF2-40B4-BE49-F238E27FC236}">
                <a16:creationId xmlns:a16="http://schemas.microsoft.com/office/drawing/2014/main" xmlns="" id="{7695B747-7AD1-A14D-BFC6-81134F0230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90147" name="Rectangle 3">
            <a:extLst>
              <a:ext uri="{FF2B5EF4-FFF2-40B4-BE49-F238E27FC236}">
                <a16:creationId xmlns:a16="http://schemas.microsoft.com/office/drawing/2014/main" xmlns="" id="{849C7E48-897C-334E-9F8B-B5BB72141E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73238"/>
            <a:ext cx="8062913" cy="43227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JSP </a:t>
            </a:r>
            <a:r>
              <a:rPr lang="zh-TW" altLang="en-US"/>
              <a:t>生命週期</a:t>
            </a:r>
            <a:r>
              <a:rPr lang="zh-TW" altLang="en-US" i="1"/>
              <a:t> </a:t>
            </a:r>
            <a:r>
              <a:rPr lang="en-US" altLang="zh-TW" i="1"/>
              <a:t>3 </a:t>
            </a:r>
            <a:r>
              <a:rPr lang="zh-TW" altLang="en-US"/>
              <a:t>方法：</a:t>
            </a:r>
          </a:p>
          <a:p>
            <a:pPr lvl="1">
              <a:lnSpc>
                <a:spcPct val="90000"/>
              </a:lnSpc>
            </a:pP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透過 </a:t>
            </a:r>
            <a:r>
              <a:rPr lang="en-US" altLang="zh-TW" b="1" i="1"/>
              <a:t>engine</a:t>
            </a:r>
            <a:r>
              <a:rPr lang="en-US" altLang="zh-TW"/>
              <a:t> </a:t>
            </a:r>
            <a:r>
              <a:rPr lang="zh-TW" altLang="en-US"/>
              <a:t>所產生出來的 </a:t>
            </a:r>
            <a:r>
              <a:rPr lang="en-US" altLang="zh-TW" b="1" i="1"/>
              <a:t>servlet</a:t>
            </a:r>
            <a:r>
              <a:rPr lang="en-US" altLang="zh-TW"/>
              <a:t> </a:t>
            </a:r>
            <a:r>
              <a:rPr lang="zh-TW" altLang="en-US"/>
              <a:t>會實作 </a:t>
            </a:r>
            <a:r>
              <a:rPr lang="en-US" altLang="zh-TW" b="1" i="1"/>
              <a:t>HttpJspPage</a:t>
            </a:r>
            <a:r>
              <a:rPr lang="en-US" altLang="zh-TW"/>
              <a:t> </a:t>
            </a:r>
            <a:r>
              <a:rPr lang="zh-TW" altLang="en-US"/>
              <a:t>介面 </a:t>
            </a:r>
            <a:r>
              <a:rPr lang="en-US" altLang="zh-TW"/>
              <a:t>( </a:t>
            </a:r>
            <a:r>
              <a:rPr lang="en-US" altLang="zh-TW" b="1" i="1"/>
              <a:t>javax.servlet.jsp package </a:t>
            </a:r>
            <a:r>
              <a:rPr lang="en-US" altLang="zh-TW"/>
              <a:t>) </a:t>
            </a:r>
            <a:r>
              <a:rPr lang="zh-TW" altLang="en-US"/>
              <a:t>。</a:t>
            </a:r>
          </a:p>
          <a:p>
            <a:pPr lvl="1">
              <a:lnSpc>
                <a:spcPct val="90000"/>
              </a:lnSpc>
            </a:pPr>
            <a:r>
              <a:rPr lang="en-US" altLang="zh-TW" b="1" i="1"/>
              <a:t>HttpJspPage</a:t>
            </a:r>
            <a:r>
              <a:rPr lang="en-US" altLang="zh-TW"/>
              <a:t> </a:t>
            </a:r>
            <a:r>
              <a:rPr lang="zh-TW" altLang="en-US"/>
              <a:t>介面又會繼承 </a:t>
            </a:r>
            <a:r>
              <a:rPr lang="en-US" altLang="zh-TW" b="1" i="1"/>
              <a:t>JspPage</a:t>
            </a:r>
          </a:p>
          <a:p>
            <a:pPr lvl="2">
              <a:lnSpc>
                <a:spcPct val="90000"/>
              </a:lnSpc>
            </a:pPr>
            <a:r>
              <a:rPr lang="en-US" altLang="zh-TW" sz="1800" b="1" i="1"/>
              <a:t>public interface HttpJspPage extends JspPage</a:t>
            </a:r>
          </a:p>
          <a:p>
            <a:pPr lvl="1">
              <a:lnSpc>
                <a:spcPct val="90000"/>
              </a:lnSpc>
            </a:pPr>
            <a:r>
              <a:rPr lang="en-US" altLang="zh-TW" b="1" i="1"/>
              <a:t>So servlet</a:t>
            </a:r>
            <a:r>
              <a:rPr lang="en-US" altLang="zh-TW"/>
              <a:t> </a:t>
            </a:r>
            <a:r>
              <a:rPr lang="zh-TW" altLang="en-US"/>
              <a:t>要實作的是：</a:t>
            </a:r>
          </a:p>
          <a:p>
            <a:pPr lvl="2">
              <a:lnSpc>
                <a:spcPct val="90000"/>
              </a:lnSpc>
            </a:pPr>
            <a:r>
              <a:rPr lang="en-US" altLang="zh-TW" sz="2200" b="1" i="1"/>
              <a:t>HttpJspPage</a:t>
            </a:r>
            <a:r>
              <a:rPr lang="en-US" altLang="zh-TW" sz="2200"/>
              <a:t> </a:t>
            </a:r>
            <a:r>
              <a:rPr lang="zh-TW" altLang="en-US" sz="2200"/>
              <a:t>介面所提供的 </a:t>
            </a:r>
            <a:r>
              <a:rPr lang="en-US" altLang="zh-TW" sz="2200" b="1" i="1"/>
              <a:t>_jspService()</a:t>
            </a:r>
            <a:r>
              <a:rPr lang="en-US" altLang="zh-TW" sz="2200"/>
              <a:t> </a:t>
            </a:r>
            <a:r>
              <a:rPr lang="zh-TW" altLang="en-US"/>
              <a:t>。</a:t>
            </a:r>
            <a:endParaRPr lang="zh-TW" altLang="en-US" sz="2200"/>
          </a:p>
          <a:p>
            <a:pPr lvl="2">
              <a:lnSpc>
                <a:spcPct val="90000"/>
              </a:lnSpc>
            </a:pPr>
            <a:r>
              <a:rPr lang="en-US" altLang="zh-TW" sz="2200" b="1" i="1"/>
              <a:t>JspPage</a:t>
            </a:r>
            <a:r>
              <a:rPr lang="en-US" altLang="zh-TW" sz="2200"/>
              <a:t> </a:t>
            </a:r>
            <a:r>
              <a:rPr lang="zh-TW" altLang="en-US" sz="2200"/>
              <a:t>介面所提供的 </a:t>
            </a:r>
            <a:r>
              <a:rPr lang="en-US" altLang="zh-TW" sz="2200" b="1" i="1"/>
              <a:t>jspInit()</a:t>
            </a:r>
            <a:r>
              <a:rPr lang="en-US" altLang="zh-TW" sz="2200"/>
              <a:t> </a:t>
            </a:r>
            <a:r>
              <a:rPr lang="zh-TW" altLang="en-US" sz="2200"/>
              <a:t>與 </a:t>
            </a:r>
            <a:r>
              <a:rPr lang="en-US" altLang="zh-TW" sz="2200" b="1" i="1"/>
              <a:t>jspDestroy()</a:t>
            </a:r>
            <a:r>
              <a:rPr lang="zh-TW" altLang="en-US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3329109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0" name="Rectangle 2">
            <a:extLst>
              <a:ext uri="{FF2B5EF4-FFF2-40B4-BE49-F238E27FC236}">
                <a16:creationId xmlns:a16="http://schemas.microsoft.com/office/drawing/2014/main" xmlns="" id="{538BC46C-81A7-2C42-95DC-8D8D55034A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91171" name="Rectangle 3">
            <a:extLst>
              <a:ext uri="{FF2B5EF4-FFF2-40B4-BE49-F238E27FC236}">
                <a16:creationId xmlns:a16="http://schemas.microsoft.com/office/drawing/2014/main" xmlns="" id="{6E2B3340-BF62-2F47-A2DF-2166D18A98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JSP</a:t>
            </a:r>
            <a:r>
              <a:rPr lang="en-US" altLang="zh-TW" b="0"/>
              <a:t> </a:t>
            </a:r>
            <a:r>
              <a:rPr lang="zh-TW" altLang="en-US" b="0"/>
              <a:t>與 </a:t>
            </a:r>
            <a:r>
              <a:rPr lang="en-US" altLang="zh-TW" i="1"/>
              <a:t>Servlet</a:t>
            </a:r>
            <a:r>
              <a:rPr lang="en-US" altLang="zh-TW" b="0"/>
              <a:t> </a:t>
            </a:r>
            <a:r>
              <a:rPr lang="zh-TW" altLang="en-US" b="0"/>
              <a:t>生命週期 </a:t>
            </a:r>
            <a:r>
              <a:rPr lang="en-US" altLang="zh-TW" i="1"/>
              <a:t>3</a:t>
            </a:r>
            <a:r>
              <a:rPr lang="en-US" altLang="zh-TW" b="0"/>
              <a:t> </a:t>
            </a:r>
            <a:r>
              <a:rPr lang="zh-TW" altLang="en-US" b="0"/>
              <a:t>方法：</a:t>
            </a:r>
          </a:p>
          <a:p>
            <a:pPr lvl="1"/>
            <a:r>
              <a:rPr lang="en-US" altLang="zh-TW" sz="2200" b="1" i="1"/>
              <a:t>JSP : jspInit() </a:t>
            </a:r>
            <a:r>
              <a:rPr lang="en-US" altLang="zh-TW" sz="2200" b="1" i="1">
                <a:sym typeface="Wingdings" pitchFamily="2" charset="2"/>
              </a:rPr>
              <a:t> Servlet : init()</a:t>
            </a:r>
          </a:p>
          <a:p>
            <a:pPr lvl="1"/>
            <a:r>
              <a:rPr lang="en-US" altLang="zh-TW" sz="2200" b="1" i="1"/>
              <a:t>JSP : _jspService() </a:t>
            </a:r>
            <a:r>
              <a:rPr lang="en-US" altLang="zh-TW" sz="2200" b="1" i="1">
                <a:sym typeface="Wingdings" pitchFamily="2" charset="2"/>
              </a:rPr>
              <a:t> Servlet : service()</a:t>
            </a:r>
          </a:p>
          <a:p>
            <a:pPr lvl="1"/>
            <a:r>
              <a:rPr lang="en-US" altLang="zh-TW" sz="2200" b="1" i="1">
                <a:sym typeface="Wingdings" pitchFamily="2" charset="2"/>
              </a:rPr>
              <a:t>JSP : jspDestroy()  Servlet : destroy()</a:t>
            </a:r>
            <a:endParaRPr lang="en-US" altLang="zh-TW" sz="2200" b="1" i="1"/>
          </a:p>
        </p:txBody>
      </p:sp>
    </p:spTree>
    <p:extLst>
      <p:ext uri="{BB962C8B-B14F-4D97-AF65-F5344CB8AC3E}">
        <p14:creationId xmlns:p14="http://schemas.microsoft.com/office/powerpoint/2010/main" xmlns="" val="80189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運作流程</a:t>
            </a:r>
            <a:r>
              <a:rPr lang="en-US" altLang="zh-CN" sz="2600" dirty="0"/>
              <a:t>/</a:t>
            </a:r>
            <a:r>
              <a:rPr lang="zh-CN" altLang="en-US" sz="2600" dirty="0"/>
              <a:t>生命週期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TW" altLang="en-US" sz="2600" dirty="0"/>
              <a:t>語法元素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page </a:t>
            </a:r>
            <a:r>
              <a:rPr lang="zh-CN" altLang="en-US" sz="2600" dirty="0"/>
              <a:t>屬性宣告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隱含變數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可視範圍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Document </a:t>
            </a:r>
            <a:r>
              <a:rPr lang="zh-CN" altLang="en-US" sz="2600" dirty="0"/>
              <a:t>標籤文件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TW" altLang="en-US" sz="2600" dirty="0"/>
              <a:t>執行時期屬性 </a:t>
            </a:r>
            <a:r>
              <a:rPr lang="en" altLang="zh-TW" sz="2600" dirty="0"/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/>
              <a:t>JSP </a:t>
            </a:r>
            <a:r>
              <a:rPr lang="zh-TW" altLang="en-US" sz="2600" dirty="0"/>
              <a:t>跳脫字元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/>
              <a:t>JSP &lt;</a:t>
            </a:r>
            <a:r>
              <a:rPr lang="en-US" altLang="zh-TW" sz="2600" dirty="0" err="1"/>
              <a:t>jsp</a:t>
            </a:r>
            <a:r>
              <a:rPr lang="en-US" altLang="zh-TW" sz="2600" dirty="0"/>
              <a:t>-property-group&gt; </a:t>
            </a:r>
            <a:r>
              <a:rPr lang="zh-CN" altLang="en-US" sz="2600" dirty="0"/>
              <a:t>標籤</a:t>
            </a:r>
            <a:endParaRPr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xmlns="" val="1722909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>
            <a:extLst>
              <a:ext uri="{FF2B5EF4-FFF2-40B4-BE49-F238E27FC236}">
                <a16:creationId xmlns:a16="http://schemas.microsoft.com/office/drawing/2014/main" xmlns="" id="{95D79E9E-E2B5-9A4D-8B58-E00B43D0B7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92195" name="Rectangle 3">
            <a:extLst>
              <a:ext uri="{FF2B5EF4-FFF2-40B4-BE49-F238E27FC236}">
                <a16:creationId xmlns:a16="http://schemas.microsoft.com/office/drawing/2014/main" xmlns="" id="{261752B8-0114-D44D-8FF2-3CF8EC5D8A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2" y="1773238"/>
            <a:ext cx="8136259" cy="4114800"/>
          </a:xfrm>
        </p:spPr>
        <p:txBody>
          <a:bodyPr/>
          <a:lstStyle/>
          <a:p>
            <a:r>
              <a:rPr lang="en-US" altLang="zh-TW" i="1" dirty="0" err="1"/>
              <a:t>jspInit</a:t>
            </a:r>
            <a:r>
              <a:rPr lang="en-US" altLang="zh-TW" i="1" dirty="0"/>
              <a:t>()</a:t>
            </a:r>
            <a:r>
              <a:rPr lang="zh-TW" altLang="en-US" dirty="0"/>
              <a:t>：</a:t>
            </a:r>
            <a:r>
              <a:rPr lang="en-US" altLang="zh-TW" i="1" dirty="0"/>
              <a:t>(5/7)</a:t>
            </a:r>
            <a:endParaRPr lang="zh-TW" altLang="en-US" dirty="0"/>
          </a:p>
          <a:p>
            <a:pPr lvl="1"/>
            <a:r>
              <a:rPr lang="zh-TW" altLang="en-US" dirty="0"/>
              <a:t>初始</a:t>
            </a:r>
            <a:r>
              <a:rPr lang="en-US" altLang="zh-TW" b="1" i="1" dirty="0"/>
              <a:t>servlet instance</a:t>
            </a:r>
            <a:r>
              <a:rPr lang="zh-TW" altLang="en-US" dirty="0"/>
              <a:t>時所呼叫的方法</a:t>
            </a:r>
          </a:p>
          <a:p>
            <a:pPr lvl="2"/>
            <a:r>
              <a:rPr lang="zh-TW" altLang="en-US" dirty="0"/>
              <a:t>每一個 </a:t>
            </a:r>
            <a:r>
              <a:rPr lang="en-US" altLang="zh-TW" b="1" i="1" dirty="0"/>
              <a:t>instance</a:t>
            </a:r>
            <a:r>
              <a:rPr lang="en-US" altLang="zh-TW" dirty="0"/>
              <a:t> </a:t>
            </a:r>
            <a:r>
              <a:rPr lang="zh-TW" altLang="en-US" dirty="0"/>
              <a:t>僅僅會呼叫一次。</a:t>
            </a:r>
          </a:p>
          <a:p>
            <a:pPr lvl="1"/>
            <a:r>
              <a:rPr lang="zh-TW" altLang="en-US" dirty="0"/>
              <a:t>要實作 </a:t>
            </a:r>
            <a:r>
              <a:rPr lang="en-US" altLang="zh-TW" b="1" i="1" dirty="0" err="1"/>
              <a:t>jspInit</a:t>
            </a:r>
            <a:r>
              <a:rPr lang="en-US" altLang="zh-TW" b="1" i="1" dirty="0"/>
              <a:t>()</a:t>
            </a:r>
            <a:r>
              <a:rPr lang="en-US" altLang="zh-TW" dirty="0"/>
              <a:t> </a:t>
            </a:r>
            <a:r>
              <a:rPr lang="zh-TW" altLang="en-US" dirty="0"/>
              <a:t>時要將程式碼寫在 </a:t>
            </a:r>
            <a:r>
              <a:rPr lang="en-US" altLang="zh-TW" b="1" i="1" dirty="0"/>
              <a:t>&lt;%</a:t>
            </a:r>
            <a:r>
              <a:rPr lang="en-US" altLang="zh-TW" b="1" i="1" dirty="0">
                <a:solidFill>
                  <a:srgbClr val="FF0000"/>
                </a:solidFill>
              </a:rPr>
              <a:t>!</a:t>
            </a:r>
            <a:r>
              <a:rPr lang="en-US" altLang="zh-TW" b="1" i="1" dirty="0"/>
              <a:t> .. %&gt;</a:t>
            </a:r>
            <a:r>
              <a:rPr lang="en-US" altLang="zh-TW" dirty="0"/>
              <a:t> </a:t>
            </a:r>
            <a:r>
              <a:rPr lang="zh-TW" altLang="en-US" dirty="0"/>
              <a:t>之中。</a:t>
            </a:r>
            <a:br>
              <a:rPr lang="zh-TW" altLang="en-US" dirty="0"/>
            </a:br>
            <a:r>
              <a:rPr lang="zh-TW" altLang="en-US" sz="2000" dirty="0">
                <a:solidFill>
                  <a:schemeClr val="tx1"/>
                </a:solidFill>
              </a:rPr>
              <a:t>範例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zh-TW" altLang="en-US" sz="2000" dirty="0">
                <a:solidFill>
                  <a:schemeClr val="tx1"/>
                </a:solidFill>
              </a:rPr>
              <a:t>  </a:t>
            </a:r>
            <a:r>
              <a:rPr lang="en-US" altLang="zh-TW" sz="2000" b="1" i="1" dirty="0">
                <a:solidFill>
                  <a:schemeClr val="tx1"/>
                </a:solidFill>
              </a:rPr>
              <a:t>&lt;%</a:t>
            </a:r>
            <a:r>
              <a:rPr lang="en-US" altLang="zh-TW" sz="2000" b="1" i="1" dirty="0">
                <a:solidFill>
                  <a:srgbClr val="FF0000"/>
                </a:solidFill>
              </a:rPr>
              <a:t>!</a:t>
            </a:r>
            <a:r>
              <a:rPr lang="en-US" altLang="zh-TW" sz="2000" b="1" i="1" dirty="0">
                <a:solidFill>
                  <a:schemeClr val="tx1"/>
                </a:solidFill>
              </a:rPr>
              <a:t/>
            </a:r>
            <a:br>
              <a:rPr lang="en-US" altLang="zh-TW" sz="2000" b="1" i="1" dirty="0">
                <a:solidFill>
                  <a:schemeClr val="tx1"/>
                </a:solidFill>
              </a:rPr>
            </a:br>
            <a:r>
              <a:rPr lang="en-US" altLang="zh-TW" sz="2000" b="1" i="1" dirty="0">
                <a:solidFill>
                  <a:schemeClr val="tx1"/>
                </a:solidFill>
              </a:rPr>
              <a:t>      public void </a:t>
            </a:r>
            <a:r>
              <a:rPr lang="en-US" altLang="zh-TW" sz="2000" b="1" i="1" dirty="0" err="1">
                <a:solidFill>
                  <a:schemeClr val="tx1"/>
                </a:solidFill>
              </a:rPr>
              <a:t>jspInit</a:t>
            </a:r>
            <a:r>
              <a:rPr lang="en-US" altLang="zh-TW" sz="2000" b="1" i="1" dirty="0">
                <a:solidFill>
                  <a:schemeClr val="tx1"/>
                </a:solidFill>
              </a:rPr>
              <a:t>() {</a:t>
            </a:r>
            <a:br>
              <a:rPr lang="en-US" altLang="zh-TW" sz="2000" b="1" i="1" dirty="0">
                <a:solidFill>
                  <a:schemeClr val="tx1"/>
                </a:solidFill>
              </a:rPr>
            </a:br>
            <a:r>
              <a:rPr lang="en-US" altLang="zh-TW" sz="2000" b="1" i="1" dirty="0">
                <a:solidFill>
                  <a:schemeClr val="tx1"/>
                </a:solidFill>
              </a:rPr>
              <a:t>          … // block of code</a:t>
            </a:r>
            <a:br>
              <a:rPr lang="en-US" altLang="zh-TW" sz="2000" b="1" i="1" dirty="0">
                <a:solidFill>
                  <a:schemeClr val="tx1"/>
                </a:solidFill>
              </a:rPr>
            </a:br>
            <a:r>
              <a:rPr lang="en-US" altLang="zh-TW" sz="2000" b="1" i="1" dirty="0">
                <a:solidFill>
                  <a:schemeClr val="tx1"/>
                </a:solidFill>
              </a:rPr>
              <a:t>      }</a:t>
            </a:r>
            <a:br>
              <a:rPr lang="en-US" altLang="zh-TW" sz="2000" b="1" i="1" dirty="0">
                <a:solidFill>
                  <a:schemeClr val="tx1"/>
                </a:solidFill>
              </a:rPr>
            </a:br>
            <a:r>
              <a:rPr lang="en-US" altLang="zh-TW" sz="2000" b="1" i="1" dirty="0">
                <a:solidFill>
                  <a:schemeClr val="tx1"/>
                </a:solidFill>
              </a:rPr>
              <a:t>  %&gt;</a:t>
            </a:r>
          </a:p>
        </p:txBody>
      </p:sp>
    </p:spTree>
    <p:extLst>
      <p:ext uri="{BB962C8B-B14F-4D97-AF65-F5344CB8AC3E}">
        <p14:creationId xmlns:p14="http://schemas.microsoft.com/office/powerpoint/2010/main" xmlns="" val="2976820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processing:Initialization</a:t>
            </a:r>
            <a:r>
              <a:rPr lang="en-US" altLang="zh-TW" sz="3200" dirty="0"/>
              <a:t>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ECEB67EE-4DF4-304A-B58C-0568468EA0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742" y="1988840"/>
            <a:ext cx="7776658" cy="399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8333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>
            <a:extLst>
              <a:ext uri="{FF2B5EF4-FFF2-40B4-BE49-F238E27FC236}">
                <a16:creationId xmlns:a16="http://schemas.microsoft.com/office/drawing/2014/main" xmlns="" id="{5B0D8B5C-1A65-D449-BA28-93B115696A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93219" name="Rectangle 3">
            <a:extLst>
              <a:ext uri="{FF2B5EF4-FFF2-40B4-BE49-F238E27FC236}">
                <a16:creationId xmlns:a16="http://schemas.microsoft.com/office/drawing/2014/main" xmlns="" id="{BC33CCBB-3B46-A940-9EE8-A46CFE8792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3568" y="1772816"/>
            <a:ext cx="8062913" cy="4114800"/>
          </a:xfrm>
        </p:spPr>
        <p:txBody>
          <a:bodyPr/>
          <a:lstStyle/>
          <a:p>
            <a:r>
              <a:rPr lang="en-US" altLang="zh-TW" i="1" dirty="0"/>
              <a:t>_</a:t>
            </a:r>
            <a:r>
              <a:rPr lang="en-US" altLang="zh-TW" i="1" dirty="0" err="1"/>
              <a:t>jspService</a:t>
            </a:r>
            <a:r>
              <a:rPr lang="en-US" altLang="zh-TW" i="1" dirty="0"/>
              <a:t>()</a:t>
            </a:r>
            <a:r>
              <a:rPr lang="zh-TW" altLang="en-US" dirty="0"/>
              <a:t>：</a:t>
            </a:r>
            <a:r>
              <a:rPr lang="en-US" altLang="zh-TW" i="1" dirty="0"/>
              <a:t>(6/7)</a:t>
            </a:r>
            <a:endParaRPr lang="zh-TW" altLang="en-US" dirty="0"/>
          </a:p>
          <a:p>
            <a:pPr lvl="1"/>
            <a:r>
              <a:rPr kumimoji="0" lang="zh-TW" altLang="en-US" dirty="0"/>
              <a:t>整個 </a:t>
            </a:r>
            <a:r>
              <a:rPr kumimoji="0" lang="en-US" altLang="zh-TW" b="1" i="1" dirty="0" err="1"/>
              <a:t>jsp</a:t>
            </a:r>
            <a:r>
              <a:rPr kumimoji="0" lang="en-US" altLang="zh-TW" dirty="0"/>
              <a:t> </a:t>
            </a:r>
            <a:r>
              <a:rPr kumimoji="0" lang="zh-TW" altLang="en-US" dirty="0"/>
              <a:t>的主體都實作在 </a:t>
            </a:r>
            <a:r>
              <a:rPr kumimoji="0" lang="en-US" altLang="zh-TW" b="1" i="1" dirty="0"/>
              <a:t>_</a:t>
            </a:r>
            <a:r>
              <a:rPr kumimoji="0" lang="en-US" altLang="zh-TW" b="1" i="1" dirty="0" err="1"/>
              <a:t>jspService</a:t>
            </a:r>
            <a:r>
              <a:rPr kumimoji="0" lang="en-US" altLang="zh-TW" b="1" i="1" dirty="0"/>
              <a:t>()</a:t>
            </a:r>
            <a:r>
              <a:rPr kumimoji="0" lang="en-US" altLang="zh-TW" dirty="0"/>
              <a:t> </a:t>
            </a:r>
            <a:r>
              <a:rPr kumimoji="0" lang="zh-TW" altLang="en-US" dirty="0"/>
              <a:t>中，包含 </a:t>
            </a:r>
            <a:r>
              <a:rPr kumimoji="0" lang="en-US" altLang="zh-TW" b="1" i="1" dirty="0"/>
              <a:t>HTML tags</a:t>
            </a:r>
            <a:r>
              <a:rPr kumimoji="0" lang="zh-TW" altLang="en-US" b="1" i="1" dirty="0"/>
              <a:t>、</a:t>
            </a:r>
            <a:r>
              <a:rPr kumimoji="0" lang="en-US" altLang="zh-TW" b="1" i="1" dirty="0"/>
              <a:t>JSP </a:t>
            </a:r>
            <a:r>
              <a:rPr kumimoji="0" lang="en-US" altLang="zh-TW" b="1" i="1" dirty="0" err="1"/>
              <a:t>scriptlets</a:t>
            </a:r>
            <a:r>
              <a:rPr kumimoji="0" lang="en-US" altLang="zh-TW" dirty="0"/>
              <a:t> </a:t>
            </a:r>
            <a:r>
              <a:rPr kumimoji="0" lang="zh-TW" altLang="en-US" dirty="0"/>
              <a:t>與 </a:t>
            </a:r>
            <a:r>
              <a:rPr kumimoji="0" lang="en-US" altLang="zh-TW" b="1" i="1" dirty="0"/>
              <a:t>JSP expressions</a:t>
            </a:r>
            <a:r>
              <a:rPr kumimoji="0" lang="en-US" altLang="zh-TW" dirty="0"/>
              <a:t> </a:t>
            </a:r>
            <a:r>
              <a:rPr kumimoji="0" lang="zh-TW" altLang="en-US" dirty="0"/>
              <a:t>都是該方法實作中的一部分。</a:t>
            </a:r>
          </a:p>
          <a:p>
            <a:pPr lvl="1"/>
            <a:r>
              <a:rPr kumimoji="0" lang="zh-TW" altLang="en-US" dirty="0"/>
              <a:t>實作時不需要額外宣告 </a:t>
            </a:r>
            <a:r>
              <a:rPr kumimoji="0" lang="en-US" altLang="zh-TW" b="1" i="1" dirty="0"/>
              <a:t>_</a:t>
            </a:r>
            <a:r>
              <a:rPr kumimoji="0" lang="en-US" altLang="zh-TW" b="1" i="1" dirty="0" err="1"/>
              <a:t>jspService</a:t>
            </a:r>
            <a:r>
              <a:rPr kumimoji="0" lang="en-US" altLang="zh-TW" b="1" i="1" dirty="0"/>
              <a:t>()</a:t>
            </a:r>
            <a:r>
              <a:rPr kumimoji="0" lang="en-US" altLang="zh-TW" dirty="0"/>
              <a:t> </a:t>
            </a:r>
            <a:r>
              <a:rPr kumimoji="0" lang="zh-TW" altLang="en-US" dirty="0"/>
              <a:t>因為 </a:t>
            </a:r>
            <a:r>
              <a:rPr kumimoji="0" lang="en-US" altLang="zh-TW" b="1" i="1" dirty="0"/>
              <a:t>JSP engine</a:t>
            </a:r>
            <a:r>
              <a:rPr kumimoji="0" lang="en-US" altLang="zh-TW" dirty="0"/>
              <a:t> </a:t>
            </a:r>
            <a:r>
              <a:rPr kumimoji="0" lang="zh-TW" altLang="en-US" dirty="0"/>
              <a:t>會自動將 </a:t>
            </a:r>
            <a:r>
              <a:rPr kumimoji="0" lang="en-US" altLang="zh-TW" b="1" i="1" dirty="0"/>
              <a:t>JSP pages</a:t>
            </a:r>
            <a:r>
              <a:rPr kumimoji="0" lang="en-US" altLang="zh-TW" dirty="0"/>
              <a:t> </a:t>
            </a:r>
            <a:r>
              <a:rPr kumimoji="0" lang="zh-TW" altLang="en-US" dirty="0"/>
              <a:t>原始碼中有關 </a:t>
            </a:r>
            <a:r>
              <a:rPr kumimoji="0" lang="en-US" altLang="zh-TW" b="1" i="1" dirty="0"/>
              <a:t>HTML</a:t>
            </a:r>
            <a:r>
              <a:rPr kumimoji="0" lang="zh-TW" altLang="en-US" dirty="0"/>
              <a:t>、</a:t>
            </a:r>
            <a:r>
              <a:rPr kumimoji="0" lang="en-US" altLang="zh-TW" b="1" i="1" dirty="0" err="1"/>
              <a:t>scriptlets</a:t>
            </a:r>
            <a:r>
              <a:rPr kumimoji="0" lang="en-US" altLang="zh-TW" dirty="0"/>
              <a:t> </a:t>
            </a:r>
            <a:r>
              <a:rPr kumimoji="0" lang="zh-TW" altLang="en-US" dirty="0"/>
              <a:t>與 </a:t>
            </a:r>
            <a:r>
              <a:rPr kumimoji="0" lang="en-US" altLang="zh-TW" b="1" i="1" dirty="0"/>
              <a:t>expressions</a:t>
            </a:r>
            <a:r>
              <a:rPr kumimoji="0" lang="en-US" altLang="zh-TW" dirty="0"/>
              <a:t> </a:t>
            </a:r>
            <a:r>
              <a:rPr kumimoji="0" lang="zh-TW" altLang="en-US" dirty="0"/>
              <a:t>放到 </a:t>
            </a:r>
            <a:r>
              <a:rPr kumimoji="0" lang="en-US" altLang="zh-TW" b="1" i="1" dirty="0"/>
              <a:t>_</a:t>
            </a:r>
            <a:r>
              <a:rPr kumimoji="0" lang="en-US" altLang="zh-TW" b="1" i="1" dirty="0" err="1"/>
              <a:t>jspService</a:t>
            </a:r>
            <a:r>
              <a:rPr kumimoji="0" lang="en-US" altLang="zh-TW" b="1" i="1" dirty="0"/>
              <a:t>()</a:t>
            </a:r>
            <a:r>
              <a:rPr kumimoji="0" lang="en-US" altLang="zh-TW" dirty="0"/>
              <a:t> </a:t>
            </a:r>
            <a:r>
              <a:rPr kumimoji="0" lang="zh-TW" altLang="en-US" dirty="0"/>
              <a:t>中。</a:t>
            </a:r>
          </a:p>
        </p:txBody>
      </p:sp>
    </p:spTree>
    <p:extLst>
      <p:ext uri="{BB962C8B-B14F-4D97-AF65-F5344CB8AC3E}">
        <p14:creationId xmlns:p14="http://schemas.microsoft.com/office/powerpoint/2010/main" xmlns="" val="2724390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836613"/>
            <a:ext cx="8569200" cy="792162"/>
          </a:xfrm>
        </p:spPr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processing:Request</a:t>
            </a:r>
            <a:r>
              <a:rPr lang="en-US" altLang="zh-TW" sz="3200" dirty="0"/>
              <a:t> Handling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6EFC5065-2541-424D-92EE-9EB473F01B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1772816"/>
            <a:ext cx="8092292" cy="413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25167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>
            <a:extLst>
              <a:ext uri="{FF2B5EF4-FFF2-40B4-BE49-F238E27FC236}">
                <a16:creationId xmlns:a16="http://schemas.microsoft.com/office/drawing/2014/main" xmlns="" id="{5216A294-EA9C-8245-89BE-4D6F2F6A89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94243" name="Rectangle 3">
            <a:extLst>
              <a:ext uri="{FF2B5EF4-FFF2-40B4-BE49-F238E27FC236}">
                <a16:creationId xmlns:a16="http://schemas.microsoft.com/office/drawing/2014/main" xmlns="" id="{EC1DD5A1-81AC-FE41-9BF8-F01F662D76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 err="1"/>
              <a:t>jspDestroy</a:t>
            </a:r>
            <a:r>
              <a:rPr lang="en-US" altLang="zh-TW" i="1" dirty="0"/>
              <a:t>()</a:t>
            </a:r>
            <a:r>
              <a:rPr lang="zh-TW" altLang="en-US" dirty="0"/>
              <a:t>：</a:t>
            </a:r>
            <a:r>
              <a:rPr lang="en-US" altLang="zh-TW" i="1" dirty="0"/>
              <a:t>(7/7)</a:t>
            </a:r>
            <a:endParaRPr lang="zh-TW" altLang="en-US" dirty="0"/>
          </a:p>
          <a:p>
            <a:pPr lvl="1"/>
            <a:r>
              <a:rPr lang="zh-TW" altLang="en-US" dirty="0"/>
              <a:t>當 </a:t>
            </a:r>
            <a:r>
              <a:rPr lang="en-US" altLang="zh-TW" b="1" i="1" dirty="0"/>
              <a:t>servlet instance</a:t>
            </a:r>
            <a:r>
              <a:rPr lang="en-US" altLang="zh-TW" dirty="0"/>
              <a:t> </a:t>
            </a:r>
            <a:r>
              <a:rPr lang="zh-TW" altLang="en-US" dirty="0"/>
              <a:t>不再服務要銷毀時所呼叫的方法。</a:t>
            </a:r>
          </a:p>
          <a:p>
            <a:pPr lvl="1"/>
            <a:r>
              <a:rPr lang="zh-TW" altLang="en-US" dirty="0"/>
              <a:t>與 </a:t>
            </a:r>
            <a:r>
              <a:rPr lang="en-US" altLang="zh-TW" b="1" i="1" dirty="0"/>
              <a:t>servlet destroy()</a:t>
            </a:r>
            <a:r>
              <a:rPr lang="en-US" altLang="zh-TW" dirty="0"/>
              <a:t> </a:t>
            </a:r>
            <a:r>
              <a:rPr lang="zh-TW" altLang="en-US" dirty="0"/>
              <a:t>方法一樣通常會將資源釋放的程式寫在此方法列中，例如：資料庫連線或</a:t>
            </a:r>
            <a:r>
              <a:rPr lang="en-US" altLang="zh-TW" b="1" i="1" dirty="0"/>
              <a:t>Socket</a:t>
            </a:r>
            <a:r>
              <a:rPr lang="en-US" altLang="zh-TW" dirty="0"/>
              <a:t> </a:t>
            </a:r>
            <a:r>
              <a:rPr lang="zh-TW" altLang="en-US" dirty="0"/>
              <a:t>連線等。</a:t>
            </a:r>
          </a:p>
        </p:txBody>
      </p:sp>
    </p:spTree>
    <p:extLst>
      <p:ext uri="{BB962C8B-B14F-4D97-AF65-F5344CB8AC3E}">
        <p14:creationId xmlns:p14="http://schemas.microsoft.com/office/powerpoint/2010/main" xmlns="" val="4078213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D8CA800-0D28-B542-B630-368472696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JSP </a:t>
            </a:r>
            <a:r>
              <a:rPr lang="en-US" altLang="zh-TW" sz="3200" dirty="0" err="1"/>
              <a:t>processing:Destroy</a:t>
            </a:r>
            <a:r>
              <a:rPr lang="en-US" altLang="zh-TW" sz="3200" dirty="0"/>
              <a:t> Step</a:t>
            </a:r>
            <a:endParaRPr kumimoji="1"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74D6E937-968C-9A45-8DAA-2EFB4999B3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8" y="1772816"/>
            <a:ext cx="8051989" cy="416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31514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TW" altLang="en-US" sz="2600" dirty="0"/>
              <a:t>語法元素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95360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18" name="Rectangle 2">
            <a:extLst>
              <a:ext uri="{FF2B5EF4-FFF2-40B4-BE49-F238E27FC236}">
                <a16:creationId xmlns:a16="http://schemas.microsoft.com/office/drawing/2014/main" xmlns="" id="{DA37AD8B-B03F-584C-8221-B632203AE5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語法元素</a:t>
            </a:r>
          </a:p>
        </p:txBody>
      </p:sp>
      <p:sp>
        <p:nvSpPr>
          <p:cNvPr id="367619" name="Rectangle 3">
            <a:extLst>
              <a:ext uri="{FF2B5EF4-FFF2-40B4-BE49-F238E27FC236}">
                <a16:creationId xmlns:a16="http://schemas.microsoft.com/office/drawing/2014/main" xmlns="" id="{243DD15B-AF3D-7140-99E1-B9E01F5768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23888" y="1656505"/>
            <a:ext cx="7772400" cy="692376"/>
          </a:xfrm>
        </p:spPr>
        <p:txBody>
          <a:bodyPr/>
          <a:lstStyle/>
          <a:p>
            <a:r>
              <a:rPr lang="en-US" altLang="zh-TW" b="1" i="1" dirty="0"/>
              <a:t>JSP</a:t>
            </a:r>
            <a:r>
              <a:rPr lang="en-US" altLang="zh-TW" dirty="0"/>
              <a:t> </a:t>
            </a:r>
            <a:r>
              <a:rPr lang="zh-TW" altLang="en-US" dirty="0"/>
              <a:t>在語法元素架構上分為</a:t>
            </a:r>
            <a:endParaRPr lang="en-US" altLang="zh-TW" sz="2000" b="1" i="1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xmlns="" id="{395F8190-3228-724A-B410-4A000319939A}"/>
              </a:ext>
            </a:extLst>
          </p:cNvPr>
          <p:cNvGrpSpPr/>
          <p:nvPr/>
        </p:nvGrpSpPr>
        <p:grpSpPr>
          <a:xfrm>
            <a:off x="639948" y="2204864"/>
            <a:ext cx="6539030" cy="3763580"/>
            <a:chOff x="639948" y="2204864"/>
            <a:chExt cx="6539030" cy="3763580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xmlns="" id="{3E64A54A-788E-8B4F-AAA9-F2521839C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639948" y="2204864"/>
              <a:ext cx="6539030" cy="3338627"/>
            </a:xfrm>
            <a:prstGeom prst="rect">
              <a:avLst/>
            </a:prstGeom>
          </p:spPr>
        </p:pic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xmlns="" id="{7AD5EFE0-1562-3849-8D54-A8144EC763D7}"/>
                </a:ext>
              </a:extLst>
            </p:cNvPr>
            <p:cNvSpPr txBox="1"/>
            <p:nvPr/>
          </p:nvSpPr>
          <p:spPr>
            <a:xfrm>
              <a:off x="827584" y="5445224"/>
              <a:ext cx="60486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800" dirty="0"/>
                <a:t>JSP Action                &lt;</a:t>
              </a:r>
              <a:r>
                <a:rPr kumimoji="1" lang="en-US" altLang="zh-TW" sz="2800" dirty="0" err="1"/>
                <a:t>jsp:XXX</a:t>
              </a:r>
              <a:r>
                <a:rPr kumimoji="1" lang="en-US" altLang="zh-TW" sz="2800" dirty="0"/>
                <a:t> /&gt;</a:t>
              </a:r>
              <a:endParaRPr kumimoji="1" lang="zh-TW" alt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1882961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>
            <a:extLst>
              <a:ext uri="{FF2B5EF4-FFF2-40B4-BE49-F238E27FC236}">
                <a16:creationId xmlns:a16="http://schemas.microsoft.com/office/drawing/2014/main" xmlns="" id="{3C7AEAB9-4B55-9942-A674-41D30F740D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/>
              <a:t>註解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Comments</a:t>
            </a:r>
          </a:p>
        </p:txBody>
      </p:sp>
      <p:sp>
        <p:nvSpPr>
          <p:cNvPr id="381955" name="Rectangle 3">
            <a:extLst>
              <a:ext uri="{FF2B5EF4-FFF2-40B4-BE49-F238E27FC236}">
                <a16:creationId xmlns:a16="http://schemas.microsoft.com/office/drawing/2014/main" xmlns="" id="{A404EAAE-7AAB-9949-9BEE-17CF5931D9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Comment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在 </a:t>
            </a:r>
            <a:r>
              <a:rPr lang="en-US" altLang="zh-TW" b="1" i="1"/>
              <a:t>JSP page</a:t>
            </a:r>
            <a:r>
              <a:rPr lang="en-US" altLang="zh-TW"/>
              <a:t> </a:t>
            </a:r>
            <a:r>
              <a:rPr lang="zh-TW" altLang="en-US"/>
              <a:t>中 </a:t>
            </a:r>
            <a:r>
              <a:rPr lang="en-US" altLang="zh-TW" b="1" i="1"/>
              <a:t>Comment</a:t>
            </a:r>
            <a:r>
              <a:rPr lang="en-US" altLang="zh-TW"/>
              <a:t> (</a:t>
            </a:r>
            <a:r>
              <a:rPr lang="zh-TW" altLang="en-US"/>
              <a:t>註解</a:t>
            </a:r>
            <a:r>
              <a:rPr lang="en-US" altLang="zh-TW"/>
              <a:t>)</a:t>
            </a:r>
            <a:r>
              <a:rPr lang="zh-TW" altLang="en-US"/>
              <a:t>也包含單行與多行。</a:t>
            </a:r>
          </a:p>
          <a:p>
            <a:pPr lvl="1"/>
            <a:r>
              <a:rPr lang="zh-TW" altLang="en-US"/>
              <a:t>語法：</a:t>
            </a:r>
          </a:p>
          <a:p>
            <a:pPr lvl="2"/>
            <a:r>
              <a:rPr lang="zh-TW" altLang="en-US"/>
              <a:t>單行</a:t>
            </a:r>
            <a:r>
              <a:rPr lang="zh-TW" altLang="zh-TW"/>
              <a:t>：</a:t>
            </a:r>
            <a:r>
              <a:rPr lang="en-US" altLang="zh-TW" b="1" i="1"/>
              <a:t>&lt;% </a:t>
            </a:r>
            <a:r>
              <a:rPr lang="en-US" altLang="zh-TW" b="1" i="1">
                <a:solidFill>
                  <a:srgbClr val="FF0000"/>
                </a:solidFill>
              </a:rPr>
              <a:t>//</a:t>
            </a:r>
            <a:r>
              <a:rPr lang="en-US" altLang="zh-TW" b="1" i="1"/>
              <a:t> … %&gt;</a:t>
            </a:r>
          </a:p>
          <a:p>
            <a:pPr lvl="2"/>
            <a:r>
              <a:rPr lang="zh-TW" altLang="en-US"/>
              <a:t>多行</a:t>
            </a:r>
            <a:r>
              <a:rPr lang="en-US" altLang="zh-TW"/>
              <a:t>(</a:t>
            </a:r>
            <a:r>
              <a:rPr lang="zh-TW" altLang="en-US"/>
              <a:t>一</a:t>
            </a:r>
            <a:r>
              <a:rPr lang="en-US" altLang="zh-TW"/>
              <a:t>)</a:t>
            </a:r>
            <a:r>
              <a:rPr lang="zh-TW" altLang="en-US"/>
              <a:t>：</a:t>
            </a:r>
            <a:r>
              <a:rPr lang="en-US" altLang="zh-TW" b="1" i="1"/>
              <a:t>&lt;% </a:t>
            </a:r>
            <a:r>
              <a:rPr lang="en-US" altLang="zh-TW" b="1" i="1">
                <a:solidFill>
                  <a:srgbClr val="FF0000"/>
                </a:solidFill>
              </a:rPr>
              <a:t>/*</a:t>
            </a:r>
            <a:r>
              <a:rPr lang="en-US" altLang="zh-TW" b="1" i="1"/>
              <a:t> … </a:t>
            </a:r>
            <a:r>
              <a:rPr lang="en-US" altLang="zh-TW" b="1" i="1">
                <a:solidFill>
                  <a:srgbClr val="FF0000"/>
                </a:solidFill>
              </a:rPr>
              <a:t>*/</a:t>
            </a:r>
            <a:r>
              <a:rPr lang="en-US" altLang="zh-TW" b="1" i="1"/>
              <a:t>%&gt;</a:t>
            </a:r>
          </a:p>
          <a:p>
            <a:pPr lvl="2"/>
            <a:r>
              <a:rPr lang="zh-TW" altLang="en-US"/>
              <a:t>多行</a:t>
            </a:r>
            <a:r>
              <a:rPr lang="en-US" altLang="zh-TW"/>
              <a:t>(</a:t>
            </a:r>
            <a:r>
              <a:rPr lang="zh-TW" altLang="en-US"/>
              <a:t>二</a:t>
            </a:r>
            <a:r>
              <a:rPr lang="en-US" altLang="zh-TW"/>
              <a:t>)</a:t>
            </a:r>
            <a:r>
              <a:rPr lang="zh-TW" altLang="en-US"/>
              <a:t>：</a:t>
            </a:r>
            <a:r>
              <a:rPr lang="en-US" altLang="zh-TW" b="1" i="1">
                <a:solidFill>
                  <a:srgbClr val="FF0000"/>
                </a:solidFill>
              </a:rPr>
              <a:t>&lt;%--</a:t>
            </a:r>
            <a:r>
              <a:rPr lang="en-US" altLang="zh-TW" b="1" i="1"/>
              <a:t> block of text </a:t>
            </a:r>
            <a:r>
              <a:rPr lang="en-US" altLang="zh-TW" b="1" i="1">
                <a:solidFill>
                  <a:srgbClr val="FF0000"/>
                </a:solidFill>
              </a:rPr>
              <a:t>--%&gt;</a:t>
            </a:r>
            <a:br>
              <a:rPr lang="en-US" altLang="zh-TW" b="1" i="1">
                <a:solidFill>
                  <a:srgbClr val="FF0000"/>
                </a:solidFill>
              </a:rPr>
            </a:br>
            <a:r>
              <a:rPr lang="zh-TW" altLang="en-US"/>
              <a:t>也支援單行註解。</a:t>
            </a:r>
          </a:p>
          <a:p>
            <a:pPr lvl="2"/>
            <a:r>
              <a:rPr lang="en-US" altLang="zh-TW" b="1" i="1"/>
              <a:t>HTML</a:t>
            </a:r>
            <a:r>
              <a:rPr lang="en-US" altLang="zh-TW"/>
              <a:t> </a:t>
            </a:r>
            <a:r>
              <a:rPr lang="zh-TW" altLang="en-US"/>
              <a:t>註解：</a:t>
            </a:r>
            <a:r>
              <a:rPr lang="en-US" altLang="zh-TW"/>
              <a:t>&lt;!-- … -- &gt;</a:t>
            </a:r>
          </a:p>
        </p:txBody>
      </p:sp>
    </p:spTree>
    <p:extLst>
      <p:ext uri="{BB962C8B-B14F-4D97-AF65-F5344CB8AC3E}">
        <p14:creationId xmlns:p14="http://schemas.microsoft.com/office/powerpoint/2010/main" xmlns="" val="2178476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978" name="Rectangle 2">
            <a:extLst>
              <a:ext uri="{FF2B5EF4-FFF2-40B4-BE49-F238E27FC236}">
                <a16:creationId xmlns:a16="http://schemas.microsoft.com/office/drawing/2014/main" xmlns="" id="{E0D59132-A20D-814E-8366-5492A3D6F1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/>
              <a:t>註解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Comments</a:t>
            </a:r>
          </a:p>
        </p:txBody>
      </p:sp>
      <p:sp>
        <p:nvSpPr>
          <p:cNvPr id="382979" name="Rectangle 3">
            <a:extLst>
              <a:ext uri="{FF2B5EF4-FFF2-40B4-BE49-F238E27FC236}">
                <a16:creationId xmlns:a16="http://schemas.microsoft.com/office/drawing/2014/main" xmlns="" id="{8D2AE22C-7029-3042-9804-9A69EB78E4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584200"/>
          </a:xfrm>
        </p:spPr>
        <p:txBody>
          <a:bodyPr/>
          <a:lstStyle/>
          <a:p>
            <a:r>
              <a:rPr lang="en-US" altLang="zh-TW" i="1"/>
              <a:t>Comment</a:t>
            </a:r>
            <a:r>
              <a:rPr lang="en-US" altLang="zh-TW" b="0"/>
              <a:t> </a:t>
            </a:r>
            <a:r>
              <a:rPr lang="zh-TW" altLang="en-US" b="0"/>
              <a:t>範例與注意事項：</a:t>
            </a:r>
          </a:p>
        </p:txBody>
      </p:sp>
      <p:graphicFrame>
        <p:nvGraphicFramePr>
          <p:cNvPr id="382988" name="Group 12">
            <a:extLst>
              <a:ext uri="{FF2B5EF4-FFF2-40B4-BE49-F238E27FC236}">
                <a16:creationId xmlns:a16="http://schemas.microsoft.com/office/drawing/2014/main" xmlns="" id="{26F5FE9A-8CDD-8F4A-A7CF-8C2686352B0A}"/>
              </a:ext>
            </a:extLst>
          </p:cNvPr>
          <p:cNvGraphicFramePr>
            <a:graphicFrameLocks noGrp="1"/>
          </p:cNvGraphicFramePr>
          <p:nvPr/>
        </p:nvGraphicFramePr>
        <p:xfrm>
          <a:off x="684213" y="2852738"/>
          <a:ext cx="3311525" cy="2951163"/>
        </p:xfrm>
        <a:graphic>
          <a:graphicData uri="http://schemas.openxmlformats.org/drawingml/2006/table">
            <a:tbl>
              <a:tblPr/>
              <a:tblGrid>
                <a:gridCol w="3311525">
                  <a:extLst>
                    <a:ext uri="{9D8B030D-6E8A-4147-A177-3AD203B41FA5}">
                      <a16:colId xmlns:a16="http://schemas.microsoft.com/office/drawing/2014/main" xmlns="" val="2094296788"/>
                    </a:ext>
                  </a:extLst>
                </a:gridCol>
              </a:tblGrid>
              <a:tr h="295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&lt;%--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</a:t>
                      </a: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合法的</a:t>
                      </a:r>
                      <a:r>
                        <a:rPr kumimoji="1" lang="zh-TW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Commant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--%&gt;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書法家粗黑體" pitchFamily="49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--</a:t>
                      </a: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非法的</a:t>
                      </a:r>
                      <a:r>
                        <a:rPr kumimoji="1" lang="zh-TW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Commant</a:t>
                      </a: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--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06930012"/>
                  </a:ext>
                </a:extLst>
              </a:tr>
            </a:tbl>
          </a:graphicData>
        </a:graphic>
      </p:graphicFrame>
      <p:graphicFrame>
        <p:nvGraphicFramePr>
          <p:cNvPr id="382995" name="Group 19">
            <a:extLst>
              <a:ext uri="{FF2B5EF4-FFF2-40B4-BE49-F238E27FC236}">
                <a16:creationId xmlns:a16="http://schemas.microsoft.com/office/drawing/2014/main" xmlns="" id="{E34BF351-E6D3-0840-B815-5B8D75522678}"/>
              </a:ext>
            </a:extLst>
          </p:cNvPr>
          <p:cNvGraphicFramePr>
            <a:graphicFrameLocks noGrp="1"/>
          </p:cNvGraphicFramePr>
          <p:nvPr/>
        </p:nvGraphicFramePr>
        <p:xfrm>
          <a:off x="4284663" y="2852738"/>
          <a:ext cx="4319587" cy="2952750"/>
        </p:xfrm>
        <a:graphic>
          <a:graphicData uri="http://schemas.openxmlformats.org/drawingml/2006/table">
            <a:tbl>
              <a:tblPr/>
              <a:tblGrid>
                <a:gridCol w="4319587">
                  <a:extLst>
                    <a:ext uri="{9D8B030D-6E8A-4147-A177-3AD203B41FA5}">
                      <a16:colId xmlns:a16="http://schemas.microsoft.com/office/drawing/2014/main" xmlns="" val="3216426901"/>
                    </a:ext>
                  </a:extLst>
                </a:gridCol>
              </a:tblGrid>
              <a:tr h="2952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&lt;%--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</a:t>
                      </a: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&lt;%--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</a:t>
                      </a: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請勿使用巢狀</a:t>
                      </a:r>
                      <a:r>
                        <a:rPr kumimoji="1" lang="zh-TW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Comments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--%&gt;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--%&gt;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23595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242050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2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82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82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運作流程</a:t>
            </a:r>
            <a:r>
              <a:rPr lang="en-US" altLang="zh-CN" sz="2600" dirty="0"/>
              <a:t>/</a:t>
            </a:r>
            <a:r>
              <a:rPr lang="zh-CN" altLang="en-US" sz="2600" dirty="0"/>
              <a:t>生命週期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34534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2" name="Rectangle 2">
            <a:extLst>
              <a:ext uri="{FF2B5EF4-FFF2-40B4-BE49-F238E27FC236}">
                <a16:creationId xmlns:a16="http://schemas.microsoft.com/office/drawing/2014/main" xmlns="" id="{2F51D779-0B0B-AA44-AA5A-DEF5A341FE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指令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Directives</a:t>
            </a:r>
          </a:p>
        </p:txBody>
      </p:sp>
      <p:sp>
        <p:nvSpPr>
          <p:cNvPr id="368643" name="Rectangle 3">
            <a:extLst>
              <a:ext uri="{FF2B5EF4-FFF2-40B4-BE49-F238E27FC236}">
                <a16:creationId xmlns:a16="http://schemas.microsoft.com/office/drawing/2014/main" xmlns="" id="{BB784566-48DA-1647-A99D-3A084AC44E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Directive</a:t>
            </a:r>
            <a:r>
              <a:rPr lang="zh-TW" altLang="en-US" b="0" dirty="0"/>
              <a:t>：</a:t>
            </a:r>
          </a:p>
          <a:p>
            <a:pPr lvl="1"/>
            <a:r>
              <a:rPr lang="zh-TW" altLang="en-US" dirty="0"/>
              <a:t>於 </a:t>
            </a:r>
            <a:r>
              <a:rPr lang="en-US" altLang="zh-TW" b="1" i="1" dirty="0"/>
              <a:t>translation time</a:t>
            </a:r>
            <a:r>
              <a:rPr lang="en-US" altLang="zh-TW" dirty="0"/>
              <a:t> </a:t>
            </a:r>
            <a:r>
              <a:rPr lang="zh-TW" altLang="en-US" dirty="0"/>
              <a:t>（</a:t>
            </a:r>
            <a:r>
              <a:rPr lang="en-US" altLang="zh-TW" b="1" i="1" dirty="0"/>
              <a:t>compile time</a:t>
            </a:r>
            <a:r>
              <a:rPr lang="en-US" altLang="zh-TW" dirty="0"/>
              <a:t> </a:t>
            </a:r>
            <a:r>
              <a:rPr lang="zh-TW" altLang="en-US" dirty="0"/>
              <a:t>之前）時預先提供給 </a:t>
            </a:r>
            <a:r>
              <a:rPr lang="en-US" altLang="zh-TW" b="1" i="1" dirty="0"/>
              <a:t>JSP engine</a:t>
            </a:r>
            <a:r>
              <a:rPr lang="en-US" altLang="zh-TW" dirty="0"/>
              <a:t> </a:t>
            </a:r>
            <a:r>
              <a:rPr lang="zh-TW" altLang="en-US" dirty="0"/>
              <a:t>的相關設定。</a:t>
            </a:r>
          </a:p>
          <a:p>
            <a:pPr lvl="2"/>
            <a:r>
              <a:rPr lang="zh-TW" altLang="en-US" dirty="0"/>
              <a:t>宣告方式：</a:t>
            </a:r>
            <a:r>
              <a:rPr lang="en-US" altLang="zh-TW" b="1" i="1" dirty="0"/>
              <a:t>&lt;%@  … %&gt;</a:t>
            </a:r>
            <a:r>
              <a:rPr lang="zh-TW" altLang="en-US" dirty="0"/>
              <a:t>。</a:t>
            </a:r>
          </a:p>
          <a:p>
            <a:pPr lvl="3"/>
            <a:r>
              <a:rPr lang="en-US" altLang="zh-TW" b="1" i="1" dirty="0"/>
              <a:t>Directive</a:t>
            </a:r>
            <a:r>
              <a:rPr lang="en-US" altLang="zh-TW" dirty="0"/>
              <a:t> </a:t>
            </a:r>
            <a:r>
              <a:rPr lang="zh-TW" altLang="en-US" dirty="0"/>
              <a:t>的宣告型別包含以下 </a:t>
            </a:r>
            <a:r>
              <a:rPr lang="en-US" altLang="zh-TW" b="1" i="1" dirty="0"/>
              <a:t>3</a:t>
            </a:r>
            <a:r>
              <a:rPr lang="en-US" altLang="zh-TW" dirty="0"/>
              <a:t> </a:t>
            </a:r>
            <a:r>
              <a:rPr lang="zh-TW" altLang="en-US" dirty="0"/>
              <a:t>種：</a:t>
            </a:r>
          </a:p>
          <a:p>
            <a:pPr lvl="4"/>
            <a:r>
              <a:rPr lang="en-US" altLang="zh-TW" b="1" i="1" dirty="0"/>
              <a:t>page</a:t>
            </a:r>
          </a:p>
          <a:p>
            <a:pPr lvl="4"/>
            <a:r>
              <a:rPr lang="en-US" altLang="zh-TW" b="1" i="1" dirty="0"/>
              <a:t>include</a:t>
            </a:r>
          </a:p>
          <a:p>
            <a:pPr lvl="4"/>
            <a:r>
              <a:rPr lang="en-US" altLang="zh-TW" b="1" i="1" dirty="0" err="1"/>
              <a:t>taglib</a:t>
            </a:r>
            <a:endParaRPr lang="en-US" altLang="zh-TW" b="1" i="1" dirty="0"/>
          </a:p>
        </p:txBody>
      </p:sp>
    </p:spTree>
    <p:extLst>
      <p:ext uri="{BB962C8B-B14F-4D97-AF65-F5344CB8AC3E}">
        <p14:creationId xmlns:p14="http://schemas.microsoft.com/office/powerpoint/2010/main" xmlns="" val="1152215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>
            <a:extLst>
              <a:ext uri="{FF2B5EF4-FFF2-40B4-BE49-F238E27FC236}">
                <a16:creationId xmlns:a16="http://schemas.microsoft.com/office/drawing/2014/main" xmlns="" id="{AB18073C-90C0-8B43-B514-9FEAC0E43E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指令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Directives</a:t>
            </a:r>
          </a:p>
        </p:txBody>
      </p:sp>
      <p:sp>
        <p:nvSpPr>
          <p:cNvPr id="369667" name="Rectangle 3">
            <a:extLst>
              <a:ext uri="{FF2B5EF4-FFF2-40B4-BE49-F238E27FC236}">
                <a16:creationId xmlns:a16="http://schemas.microsoft.com/office/drawing/2014/main" xmlns="" id="{F87D1A5A-059A-544D-8570-D7D77FC36A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page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目的：告知 </a:t>
            </a:r>
            <a:r>
              <a:rPr lang="en-US" altLang="zh-TW" b="1" i="1" dirty="0"/>
              <a:t>JSP engine </a:t>
            </a:r>
            <a:r>
              <a:rPr lang="en-US" altLang="zh-TW" dirty="0"/>
              <a:t>(</a:t>
            </a:r>
            <a:r>
              <a:rPr lang="zh-TW" altLang="en-US" dirty="0"/>
              <a:t>以下簡稱 </a:t>
            </a:r>
            <a:r>
              <a:rPr lang="en-US" altLang="zh-TW" b="1" i="1" dirty="0"/>
              <a:t>engine</a:t>
            </a:r>
            <a:r>
              <a:rPr lang="en-US" altLang="zh-TW" dirty="0"/>
              <a:t>) </a:t>
            </a:r>
            <a:r>
              <a:rPr lang="zh-TW" altLang="en-US" dirty="0"/>
              <a:t>該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相關的屬性設定。</a:t>
            </a:r>
          </a:p>
          <a:p>
            <a:pPr lvl="2"/>
            <a:r>
              <a:rPr lang="zh-TW" altLang="en-US" dirty="0"/>
              <a:t>宣告方式：</a:t>
            </a:r>
            <a:endParaRPr lang="en-US" altLang="zh-TW" dirty="0"/>
          </a:p>
          <a:p>
            <a:pPr lvl="3"/>
            <a:r>
              <a:rPr lang="en-US" altLang="zh-TW" b="1" i="1" dirty="0"/>
              <a:t>&lt;%@ page language=“java” %&gt;</a:t>
            </a:r>
            <a:br>
              <a:rPr lang="en-US" altLang="zh-TW" b="1" i="1" dirty="0"/>
            </a:br>
            <a:r>
              <a:rPr lang="zh-TW" altLang="en-US" dirty="0"/>
              <a:t>該 </a:t>
            </a:r>
            <a:r>
              <a:rPr lang="en-US" altLang="zh-TW" b="1" i="1" dirty="0"/>
              <a:t>page</a:t>
            </a:r>
            <a:r>
              <a:rPr lang="en-US" altLang="zh-TW" dirty="0"/>
              <a:t> </a:t>
            </a:r>
            <a:r>
              <a:rPr lang="zh-TW" altLang="en-US" dirty="0"/>
              <a:t>所屬的程式語言是 </a:t>
            </a:r>
            <a:r>
              <a:rPr lang="en-US" altLang="zh-TW" b="1" i="1" dirty="0"/>
              <a:t>Java</a:t>
            </a:r>
            <a:r>
              <a:rPr lang="en-US" altLang="zh-TW" dirty="0"/>
              <a:t> </a:t>
            </a:r>
            <a:r>
              <a:rPr lang="zh-TW" altLang="en-US" dirty="0"/>
              <a:t>語言。</a:t>
            </a:r>
          </a:p>
        </p:txBody>
      </p:sp>
    </p:spTree>
    <p:extLst>
      <p:ext uri="{BB962C8B-B14F-4D97-AF65-F5344CB8AC3E}">
        <p14:creationId xmlns:p14="http://schemas.microsoft.com/office/powerpoint/2010/main" xmlns="" val="13174200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90" name="Rectangle 2">
            <a:extLst>
              <a:ext uri="{FF2B5EF4-FFF2-40B4-BE49-F238E27FC236}">
                <a16:creationId xmlns:a16="http://schemas.microsoft.com/office/drawing/2014/main" xmlns="" id="{7EAC9E61-1350-B642-AC8F-9ED40B4356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指令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Directives</a:t>
            </a:r>
          </a:p>
        </p:txBody>
      </p:sp>
      <p:sp>
        <p:nvSpPr>
          <p:cNvPr id="370691" name="Rectangle 3">
            <a:extLst>
              <a:ext uri="{FF2B5EF4-FFF2-40B4-BE49-F238E27FC236}">
                <a16:creationId xmlns:a16="http://schemas.microsoft.com/office/drawing/2014/main" xmlns="" id="{6A5857EF-DBAE-EA43-A185-48012CC56D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include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目的：告知 </a:t>
            </a:r>
            <a:r>
              <a:rPr lang="en-US" altLang="zh-TW" b="1" i="1" dirty="0"/>
              <a:t>engine </a:t>
            </a:r>
            <a:r>
              <a:rPr lang="zh-TW" altLang="en-US" dirty="0"/>
              <a:t>目前的 </a:t>
            </a:r>
            <a:r>
              <a:rPr lang="en-US" altLang="zh-TW" b="1" i="1" dirty="0"/>
              <a:t>JSP page </a:t>
            </a:r>
            <a:r>
              <a:rPr lang="zh-TW" altLang="en-US" dirty="0"/>
              <a:t>所要包含的外部 </a:t>
            </a:r>
            <a:r>
              <a:rPr lang="en-US" altLang="zh-TW" b="1" i="1" dirty="0"/>
              <a:t>page</a:t>
            </a:r>
            <a:r>
              <a:rPr lang="en-US" altLang="zh-TW" dirty="0"/>
              <a:t> (</a:t>
            </a:r>
            <a:r>
              <a:rPr lang="en-US" altLang="zh-TW" b="1" i="1" dirty="0"/>
              <a:t>HTML</a:t>
            </a:r>
            <a:r>
              <a:rPr lang="en-US" altLang="en-US" b="1" i="1" dirty="0"/>
              <a:t>、</a:t>
            </a:r>
            <a:r>
              <a:rPr lang="en-US" altLang="zh-TW" b="1" i="1" dirty="0"/>
              <a:t>JSP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pPr lvl="2"/>
            <a:r>
              <a:rPr lang="zh-TW" altLang="en-US" dirty="0"/>
              <a:t>宣告方式：</a:t>
            </a:r>
            <a:endParaRPr lang="en-US" altLang="zh-TW" dirty="0"/>
          </a:p>
          <a:p>
            <a:pPr lvl="3"/>
            <a:r>
              <a:rPr lang="en-US" altLang="zh-TW" b="1" i="1" dirty="0"/>
              <a:t>&lt;%@ include file=“</a:t>
            </a:r>
            <a:r>
              <a:rPr lang="en-US" altLang="zh-TW" b="1" i="1" dirty="0" err="1"/>
              <a:t>Include.html</a:t>
            </a:r>
            <a:r>
              <a:rPr lang="en-US" altLang="zh-TW" b="1" i="1" dirty="0"/>
              <a:t>” %&gt;</a:t>
            </a:r>
            <a:br>
              <a:rPr lang="en-US" altLang="zh-TW" b="1" i="1" dirty="0"/>
            </a:br>
            <a:r>
              <a:rPr lang="zh-TW" altLang="en-US" dirty="0"/>
              <a:t>預先將 </a:t>
            </a:r>
            <a:r>
              <a:rPr lang="en-US" altLang="zh-TW" b="1" i="1" dirty="0" err="1"/>
              <a:t>Include.html</a:t>
            </a:r>
            <a:r>
              <a:rPr lang="en-US" altLang="zh-TW" dirty="0"/>
              <a:t> </a:t>
            </a:r>
            <a:r>
              <a:rPr lang="zh-TW" altLang="en-US" dirty="0"/>
              <a:t>的 </a:t>
            </a:r>
            <a:r>
              <a:rPr lang="en-US" altLang="zh-TW" b="1" i="1" dirty="0"/>
              <a:t>source code</a:t>
            </a:r>
            <a:r>
              <a:rPr lang="en-US" altLang="zh-TW" dirty="0"/>
              <a:t> </a:t>
            </a:r>
            <a:r>
              <a:rPr lang="zh-TW" altLang="en-US" dirty="0"/>
              <a:t>包含在該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一起編譯中。</a:t>
            </a:r>
          </a:p>
          <a:p>
            <a:pPr lvl="4"/>
            <a:r>
              <a:rPr lang="zh-TW" altLang="en-US" dirty="0"/>
              <a:t>指令級的 </a:t>
            </a:r>
            <a:r>
              <a:rPr lang="en-US" altLang="zh-TW" b="1" i="1" dirty="0"/>
              <a:t>include</a:t>
            </a:r>
            <a:r>
              <a:rPr lang="en-US" altLang="zh-TW" dirty="0"/>
              <a:t> </a:t>
            </a:r>
            <a:r>
              <a:rPr lang="zh-TW" altLang="en-US" dirty="0"/>
              <a:t>是屬於靜態</a:t>
            </a:r>
            <a:r>
              <a:rPr lang="en-US" altLang="zh-TW" dirty="0"/>
              <a:t>(</a:t>
            </a:r>
            <a:r>
              <a:rPr lang="en-US" altLang="zh-TW" b="1" i="1" dirty="0"/>
              <a:t>static</a:t>
            </a:r>
            <a:r>
              <a:rPr lang="en-US" altLang="zh-TW" dirty="0"/>
              <a:t>)</a:t>
            </a:r>
            <a:r>
              <a:rPr lang="zh-TW" altLang="en-US" dirty="0"/>
              <a:t>的。</a:t>
            </a:r>
          </a:p>
        </p:txBody>
      </p:sp>
    </p:spTree>
    <p:extLst>
      <p:ext uri="{BB962C8B-B14F-4D97-AF65-F5344CB8AC3E}">
        <p14:creationId xmlns:p14="http://schemas.microsoft.com/office/powerpoint/2010/main" xmlns="" val="2567966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14" name="Rectangle 2">
            <a:extLst>
              <a:ext uri="{FF2B5EF4-FFF2-40B4-BE49-F238E27FC236}">
                <a16:creationId xmlns:a16="http://schemas.microsoft.com/office/drawing/2014/main" xmlns="" id="{A8A23965-29A2-F84F-A3E2-400F49888F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指令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Directives</a:t>
            </a:r>
          </a:p>
        </p:txBody>
      </p:sp>
      <p:sp>
        <p:nvSpPr>
          <p:cNvPr id="371715" name="Rectangle 3">
            <a:extLst>
              <a:ext uri="{FF2B5EF4-FFF2-40B4-BE49-F238E27FC236}">
                <a16:creationId xmlns:a16="http://schemas.microsoft.com/office/drawing/2014/main" xmlns="" id="{50473F30-EAF3-154F-AFA2-607E13C9FD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062913" cy="4114800"/>
          </a:xfrm>
        </p:spPr>
        <p:txBody>
          <a:bodyPr/>
          <a:lstStyle/>
          <a:p>
            <a:r>
              <a:rPr lang="en-US" altLang="zh-TW" i="1" dirty="0" err="1"/>
              <a:t>taglib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目的：告知 </a:t>
            </a:r>
            <a:r>
              <a:rPr lang="en-US" altLang="zh-TW" b="1" i="1" dirty="0"/>
              <a:t>engine </a:t>
            </a:r>
            <a:r>
              <a:rPr lang="zh-TW" altLang="en-US" dirty="0"/>
              <a:t>該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要使用</a:t>
            </a:r>
            <a:r>
              <a:rPr lang="en-US" altLang="zh-TW" b="1" i="1" dirty="0"/>
              <a:t>custom tags</a:t>
            </a:r>
            <a:r>
              <a:rPr lang="zh-TW" altLang="en-US" dirty="0"/>
              <a:t>。</a:t>
            </a:r>
          </a:p>
          <a:p>
            <a:pPr lvl="2"/>
            <a:r>
              <a:rPr lang="zh-TW" altLang="en-US" dirty="0"/>
              <a:t>宣告方式：</a:t>
            </a:r>
            <a:endParaRPr lang="en-US" altLang="zh-TW" dirty="0"/>
          </a:p>
          <a:p>
            <a:pPr lvl="3"/>
            <a:r>
              <a:rPr lang="en-US" altLang="zh-TW" b="1" i="1" dirty="0"/>
              <a:t>&lt;%@ </a:t>
            </a:r>
            <a:r>
              <a:rPr lang="en-US" altLang="zh-TW" b="1" i="1" dirty="0" err="1"/>
              <a:t>taglib</a:t>
            </a:r>
            <a:r>
              <a:rPr lang="en-US" altLang="zh-TW" b="1" i="1" dirty="0"/>
              <a:t> prefix=“foo” </a:t>
            </a:r>
            <a:r>
              <a:rPr lang="en-US" altLang="zh-TW" b="1" i="1" dirty="0" err="1"/>
              <a:t>uri</a:t>
            </a:r>
            <a:r>
              <a:rPr lang="en-US" altLang="zh-TW" b="1" i="1" dirty="0"/>
              <a:t>=“</a:t>
            </a:r>
            <a:r>
              <a:rPr lang="en-US" altLang="zh-TW" b="1" i="1" dirty="0" err="1"/>
              <a:t>taglib.tld</a:t>
            </a:r>
            <a:r>
              <a:rPr lang="en-US" altLang="zh-TW" b="1" i="1" dirty="0"/>
              <a:t>”%&gt;</a:t>
            </a:r>
            <a:br>
              <a:rPr lang="en-US" altLang="zh-TW" b="1" i="1" dirty="0"/>
            </a:b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將可以針對 </a:t>
            </a:r>
            <a:r>
              <a:rPr lang="en-US" altLang="zh-TW" b="1" i="1" dirty="0" err="1"/>
              <a:t>uri</a:t>
            </a:r>
            <a:r>
              <a:rPr lang="en-US" altLang="zh-TW" dirty="0"/>
              <a:t> </a:t>
            </a:r>
            <a:r>
              <a:rPr lang="zh-TW" altLang="en-US" dirty="0"/>
              <a:t>所指定的 </a:t>
            </a:r>
            <a:r>
              <a:rPr lang="en-US" altLang="zh-TW" b="1" i="1" dirty="0"/>
              <a:t>custom tags</a:t>
            </a:r>
            <a:r>
              <a:rPr lang="en-US" altLang="zh-TW" dirty="0"/>
              <a:t> </a:t>
            </a:r>
            <a:r>
              <a:rPr lang="zh-TW" altLang="en-US" dirty="0"/>
              <a:t>利用前置詞 </a:t>
            </a:r>
            <a:r>
              <a:rPr lang="en-US" altLang="zh-TW" b="1" i="1" dirty="0"/>
              <a:t>foo</a:t>
            </a:r>
            <a:r>
              <a:rPr lang="en-US" altLang="zh-TW" dirty="0"/>
              <a:t> </a:t>
            </a:r>
            <a:r>
              <a:rPr lang="zh-TW" altLang="en-US" dirty="0"/>
              <a:t>進行存取的動作。</a:t>
            </a:r>
          </a:p>
          <a:p>
            <a:pPr lvl="4"/>
            <a:r>
              <a:rPr lang="en-US" altLang="zh-TW" b="1" i="1" dirty="0"/>
              <a:t>&lt;foo: XXX /&gt;</a:t>
            </a:r>
          </a:p>
        </p:txBody>
      </p:sp>
    </p:spTree>
    <p:extLst>
      <p:ext uri="{BB962C8B-B14F-4D97-AF65-F5344CB8AC3E}">
        <p14:creationId xmlns:p14="http://schemas.microsoft.com/office/powerpoint/2010/main" xmlns="" val="771749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738" name="Rectangle 2">
            <a:extLst>
              <a:ext uri="{FF2B5EF4-FFF2-40B4-BE49-F238E27FC236}">
                <a16:creationId xmlns:a16="http://schemas.microsoft.com/office/drawing/2014/main" xmlns="" id="{768EC0D6-22B1-0E4C-93CE-A96AB3A83F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/>
              <a:t>宣告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Declarations</a:t>
            </a:r>
          </a:p>
        </p:txBody>
      </p:sp>
      <p:sp>
        <p:nvSpPr>
          <p:cNvPr id="372739" name="Rectangle 3">
            <a:extLst>
              <a:ext uri="{FF2B5EF4-FFF2-40B4-BE49-F238E27FC236}">
                <a16:creationId xmlns:a16="http://schemas.microsoft.com/office/drawing/2014/main" xmlns="" id="{0358177A-7277-F649-AA22-29FE5A7CBC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Declaration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dirty="0"/>
              <a:t>用來定義成員變數、靜態變數、方法或內部類別的區域。</a:t>
            </a:r>
          </a:p>
          <a:p>
            <a:pPr lvl="2"/>
            <a:r>
              <a:rPr lang="zh-TW" altLang="en-US" dirty="0"/>
              <a:t>宣告方式：</a:t>
            </a:r>
            <a:r>
              <a:rPr lang="en-US" altLang="zh-TW" b="1" i="1" dirty="0"/>
              <a:t>&lt;%!  … %&gt;</a:t>
            </a:r>
            <a:r>
              <a:rPr lang="zh-TW" altLang="en-US" dirty="0"/>
              <a:t>。</a:t>
            </a:r>
          </a:p>
          <a:p>
            <a:pPr lvl="3"/>
            <a:r>
              <a:rPr lang="zh-TW" altLang="en-US" dirty="0"/>
              <a:t>在 </a:t>
            </a:r>
            <a:r>
              <a:rPr lang="en-US" altLang="zh-TW" b="1" i="1" dirty="0"/>
              <a:t>declaration</a:t>
            </a:r>
            <a:r>
              <a:rPr lang="en-US" altLang="zh-TW" dirty="0"/>
              <a:t> </a:t>
            </a:r>
            <a:r>
              <a:rPr lang="zh-TW" altLang="en-US" dirty="0"/>
              <a:t>中撰寫時與一般撰寫 </a:t>
            </a:r>
            <a:r>
              <a:rPr lang="en-US" altLang="zh-TW" b="1" i="1" dirty="0"/>
              <a:t>java</a:t>
            </a:r>
            <a:r>
              <a:rPr lang="en-US" altLang="zh-TW" dirty="0"/>
              <a:t> </a:t>
            </a:r>
            <a:r>
              <a:rPr lang="zh-TW" altLang="en-US" dirty="0"/>
              <a:t>程式差不多，該程式敘述子句完成之後也請記得加上分號 ”</a:t>
            </a:r>
            <a:r>
              <a:rPr lang="en-US" altLang="zh-TW" b="1" dirty="0">
                <a:solidFill>
                  <a:srgbClr val="FF0000"/>
                </a:solidFill>
              </a:rPr>
              <a:t>;</a:t>
            </a:r>
            <a:r>
              <a:rPr lang="en-US" altLang="zh-TW" dirty="0"/>
              <a:t>” 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29458062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>
            <a:extLst>
              <a:ext uri="{FF2B5EF4-FFF2-40B4-BE49-F238E27FC236}">
                <a16:creationId xmlns:a16="http://schemas.microsoft.com/office/drawing/2014/main" xmlns="" id="{FB5CB51F-AE85-0D4A-8F26-12D3B8096A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/>
              <a:t>宣告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Declarations</a:t>
            </a:r>
          </a:p>
        </p:txBody>
      </p:sp>
      <p:sp>
        <p:nvSpPr>
          <p:cNvPr id="373763" name="Rectangle 3">
            <a:extLst>
              <a:ext uri="{FF2B5EF4-FFF2-40B4-BE49-F238E27FC236}">
                <a16:creationId xmlns:a16="http://schemas.microsoft.com/office/drawing/2014/main" xmlns="" id="{429DAB36-6EDC-354A-AFD1-60A327C8B6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5111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Declaration </a:t>
            </a:r>
            <a:r>
              <a:rPr lang="zh-TW" altLang="en-US" b="0"/>
              <a:t>範例</a:t>
            </a:r>
            <a:r>
              <a:rPr lang="zh-TW" altLang="en-US"/>
              <a:t>：</a:t>
            </a:r>
          </a:p>
        </p:txBody>
      </p:sp>
      <p:graphicFrame>
        <p:nvGraphicFramePr>
          <p:cNvPr id="373784" name="Group 24">
            <a:extLst>
              <a:ext uri="{FF2B5EF4-FFF2-40B4-BE49-F238E27FC236}">
                <a16:creationId xmlns:a16="http://schemas.microsoft.com/office/drawing/2014/main" xmlns="" id="{D0F0233D-AA57-E245-8698-5715F32577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52170863"/>
              </p:ext>
            </p:extLst>
          </p:nvPr>
        </p:nvGraphicFramePr>
        <p:xfrm>
          <a:off x="611188" y="2276475"/>
          <a:ext cx="7993062" cy="1798320"/>
        </p:xfrm>
        <a:graphic>
          <a:graphicData uri="http://schemas.openxmlformats.org/drawingml/2006/table">
            <a:tbl>
              <a:tblPr/>
              <a:tblGrid>
                <a:gridCol w="7993062">
                  <a:extLst>
                    <a:ext uri="{9D8B030D-6E8A-4147-A177-3AD203B41FA5}">
                      <a16:colId xmlns:a16="http://schemas.microsoft.com/office/drawing/2014/main" xmlns="" val="4185631114"/>
                    </a:ext>
                  </a:extLst>
                </a:gridCol>
              </a:tblGrid>
              <a:tr h="1441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String color[] = {"red", "green", "blue"}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String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getColor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) 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	return color[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]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93037936"/>
                  </a:ext>
                </a:extLst>
              </a:tr>
            </a:tbl>
          </a:graphicData>
        </a:graphic>
      </p:graphicFrame>
      <p:graphicFrame>
        <p:nvGraphicFramePr>
          <p:cNvPr id="373794" name="Group 34">
            <a:extLst>
              <a:ext uri="{FF2B5EF4-FFF2-40B4-BE49-F238E27FC236}">
                <a16:creationId xmlns:a16="http://schemas.microsoft.com/office/drawing/2014/main" xmlns="" id="{993A1490-D138-B341-9C53-093B677BE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67751812"/>
              </p:ext>
            </p:extLst>
          </p:nvPr>
        </p:nvGraphicFramePr>
        <p:xfrm>
          <a:off x="611188" y="4365625"/>
          <a:ext cx="7993062" cy="1798320"/>
        </p:xfrm>
        <a:graphic>
          <a:graphicData uri="http://schemas.openxmlformats.org/drawingml/2006/table">
            <a:tbl>
              <a:tblPr/>
              <a:tblGrid>
                <a:gridCol w="7993062">
                  <a:extLst>
                    <a:ext uri="{9D8B030D-6E8A-4147-A177-3AD203B41FA5}">
                      <a16:colId xmlns:a16="http://schemas.microsoft.com/office/drawing/2014/main" xmlns="" val="4019763386"/>
                    </a:ext>
                  </a:extLst>
                </a:gridCol>
              </a:tblGrid>
              <a:tr h="10080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 String color[] = {"red", "green", "blue"}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String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getColor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) 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	return color[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]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  <a:endParaRPr kumimoji="1" lang="en-US" altLang="zh-TW" sz="2400" b="1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書法家粗黑體" pitchFamily="49" charset="-12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533046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8862571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3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73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73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3896DC3-0534-3B40-8775-F2FB24B6B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宣告 </a:t>
            </a:r>
            <a:r>
              <a:rPr lang="en-US" altLang="zh-TW" dirty="0"/>
              <a:t>- </a:t>
            </a:r>
            <a:r>
              <a:rPr lang="en-US" altLang="zh-TW" dirty="0">
                <a:latin typeface="Verdana" panose="020B0604030504040204" pitchFamily="34" charset="0"/>
              </a:rPr>
              <a:t>Declarations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F01CE565-0AE5-6647-9069-2EDAE730BB5F}"/>
              </a:ext>
            </a:extLst>
          </p:cNvPr>
          <p:cNvSpPr/>
          <p:nvPr/>
        </p:nvSpPr>
        <p:spPr>
          <a:xfrm>
            <a:off x="467544" y="1916832"/>
            <a:ext cx="849694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400" dirty="0">
                <a:latin typeface="Courier" pitchFamily="2" charset="0"/>
              </a:rPr>
              <a:t>&lt;%!</a:t>
            </a:r>
            <a:br>
              <a:rPr lang="en" altLang="zh-TW" sz="2400" dirty="0">
                <a:latin typeface="Courier" pitchFamily="2" charset="0"/>
              </a:rPr>
            </a:br>
            <a:r>
              <a:rPr lang="en" altLang="zh-TW" sz="2400" dirty="0">
                <a:latin typeface="Courier" pitchFamily="2" charset="0"/>
              </a:rPr>
              <a:t>public void </a:t>
            </a:r>
            <a:r>
              <a:rPr lang="en" altLang="zh-TW" sz="2400" dirty="0" err="1">
                <a:latin typeface="Courier" pitchFamily="2" charset="0"/>
              </a:rPr>
              <a:t>jspInit</a:t>
            </a:r>
            <a:r>
              <a:rPr lang="en" altLang="zh-TW" sz="2400" dirty="0">
                <a:latin typeface="Courier" pitchFamily="2" charset="0"/>
              </a:rPr>
              <a:t>() { </a:t>
            </a:r>
            <a:endParaRPr lang="en" altLang="zh-TW" sz="2400" dirty="0"/>
          </a:p>
          <a:p>
            <a:r>
              <a:rPr lang="en" altLang="zh-TW" sz="2400" dirty="0">
                <a:latin typeface="Courier" pitchFamily="2" charset="0"/>
              </a:rPr>
              <a:t>    </a:t>
            </a:r>
            <a:r>
              <a:rPr lang="en" altLang="zh-TW" sz="2400" dirty="0">
                <a:solidFill>
                  <a:srgbClr val="00B050"/>
                </a:solidFill>
                <a:latin typeface="Courier" pitchFamily="2" charset="0"/>
              </a:rPr>
              <a:t>/* initialization code here */ </a:t>
            </a:r>
          </a:p>
          <a:p>
            <a:r>
              <a:rPr lang="en" altLang="zh-TW" sz="2400" dirty="0">
                <a:latin typeface="Courier" pitchFamily="2" charset="0"/>
              </a:rPr>
              <a:t>} </a:t>
            </a:r>
            <a:endParaRPr lang="en" altLang="zh-TW" sz="2400" dirty="0"/>
          </a:p>
          <a:p>
            <a:r>
              <a:rPr lang="en" altLang="zh-TW" sz="2400" dirty="0">
                <a:latin typeface="Courier" pitchFamily="2" charset="0"/>
              </a:rPr>
              <a:t>public void </a:t>
            </a:r>
            <a:r>
              <a:rPr lang="en" altLang="zh-TW" sz="2400" dirty="0" err="1">
                <a:latin typeface="Courier" pitchFamily="2" charset="0"/>
              </a:rPr>
              <a:t>jspDestroy</a:t>
            </a:r>
            <a:r>
              <a:rPr lang="en" altLang="zh-TW" sz="2400" dirty="0">
                <a:latin typeface="Courier" pitchFamily="2" charset="0"/>
              </a:rPr>
              <a:t>() { </a:t>
            </a:r>
          </a:p>
          <a:p>
            <a:r>
              <a:rPr lang="en" altLang="zh-TW" sz="2400" dirty="0">
                <a:latin typeface="Courier" pitchFamily="2" charset="0"/>
              </a:rPr>
              <a:t>    </a:t>
            </a:r>
            <a:r>
              <a:rPr lang="en" altLang="zh-TW" sz="2400" dirty="0">
                <a:solidFill>
                  <a:srgbClr val="00B050"/>
                </a:solidFill>
                <a:latin typeface="Courier" pitchFamily="2" charset="0"/>
              </a:rPr>
              <a:t>/* clean up code here */ </a:t>
            </a:r>
            <a:endParaRPr lang="en" altLang="zh-TW" sz="2400" dirty="0">
              <a:solidFill>
                <a:srgbClr val="00B050"/>
              </a:solidFill>
            </a:endParaRPr>
          </a:p>
          <a:p>
            <a:r>
              <a:rPr lang="en" altLang="zh-TW" sz="2400" dirty="0">
                <a:latin typeface="Courier" pitchFamily="2" charset="0"/>
              </a:rPr>
              <a:t>} </a:t>
            </a:r>
          </a:p>
          <a:p>
            <a:r>
              <a:rPr lang="en" altLang="zh-TW" sz="2400" dirty="0">
                <a:latin typeface="Courier" pitchFamily="2" charset="0"/>
              </a:rPr>
              <a:t>%&gt; </a:t>
            </a:r>
            <a:endParaRPr lang="en" altLang="zh-TW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25046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786" name="Rectangle 2">
            <a:extLst>
              <a:ext uri="{FF2B5EF4-FFF2-40B4-BE49-F238E27FC236}">
                <a16:creationId xmlns:a16="http://schemas.microsoft.com/office/drawing/2014/main" xmlns="" id="{824CC61A-46FD-0647-BC55-7D523F01A5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程式片段</a:t>
            </a:r>
            <a:r>
              <a:rPr lang="zh-TW" altLang="en-US" sz="3600" dirty="0"/>
              <a:t> </a:t>
            </a:r>
            <a:r>
              <a:rPr lang="en-US" altLang="zh-TW" sz="3600" dirty="0"/>
              <a:t>-</a:t>
            </a:r>
            <a:r>
              <a:rPr lang="en-US" altLang="zh-TW" sz="3600" b="1" dirty="0">
                <a:latin typeface="Verdana" panose="020B0604030504040204" pitchFamily="34" charset="0"/>
              </a:rPr>
              <a:t> </a:t>
            </a:r>
            <a:r>
              <a:rPr lang="en-US" altLang="zh-TW" sz="3600" b="1" dirty="0" err="1">
                <a:latin typeface="Verdana" panose="020B0604030504040204" pitchFamily="34" charset="0"/>
              </a:rPr>
              <a:t>Scriptlets</a:t>
            </a:r>
            <a:endParaRPr lang="en-US" altLang="zh-TW" sz="3600" b="1" dirty="0">
              <a:latin typeface="Verdana" panose="020B0604030504040204" pitchFamily="34" charset="0"/>
            </a:endParaRPr>
          </a:p>
        </p:txBody>
      </p:sp>
      <p:sp>
        <p:nvSpPr>
          <p:cNvPr id="374787" name="Rectangle 3">
            <a:extLst>
              <a:ext uri="{FF2B5EF4-FFF2-40B4-BE49-F238E27FC236}">
                <a16:creationId xmlns:a16="http://schemas.microsoft.com/office/drawing/2014/main" xmlns="" id="{4B397956-E31E-BB4B-AA95-5AF9D31CE9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23017" y="1700808"/>
            <a:ext cx="8229600" cy="4281488"/>
          </a:xfrm>
        </p:spPr>
        <p:txBody>
          <a:bodyPr/>
          <a:lstStyle/>
          <a:p>
            <a:r>
              <a:rPr lang="en-US" altLang="zh-TW" i="1" dirty="0" err="1"/>
              <a:t>Scriptlet</a:t>
            </a:r>
            <a:r>
              <a:rPr lang="zh-TW" altLang="en-US" b="0" dirty="0"/>
              <a:t>：</a:t>
            </a:r>
            <a:endParaRPr lang="en-US" altLang="zh-TW" b="0" dirty="0"/>
          </a:p>
          <a:p>
            <a:pPr lvl="1"/>
            <a:r>
              <a:rPr lang="zh-TW" altLang="en-US" b="0" dirty="0"/>
              <a:t>是 </a:t>
            </a:r>
            <a:r>
              <a:rPr lang="en" altLang="zh-TW" dirty="0"/>
              <a:t>_</a:t>
            </a:r>
            <a:r>
              <a:rPr lang="en" altLang="zh-TW" dirty="0" err="1"/>
              <a:t>jspService</a:t>
            </a:r>
            <a:r>
              <a:rPr lang="en" altLang="zh-TW" dirty="0"/>
              <a:t>()</a:t>
            </a:r>
            <a:r>
              <a:rPr lang="zh-CN" altLang="en-US" dirty="0"/>
              <a:t>方法內的邏輯實作</a:t>
            </a:r>
            <a:endParaRPr lang="zh-TW" altLang="en-US" b="0" dirty="0"/>
          </a:p>
          <a:p>
            <a:pPr lvl="1"/>
            <a:r>
              <a:rPr lang="en-US" altLang="zh-TW" b="1" i="1" dirty="0" err="1"/>
              <a:t>Scriptlet</a:t>
            </a:r>
            <a:r>
              <a:rPr lang="en-US" altLang="zh-TW" dirty="0"/>
              <a:t> </a:t>
            </a:r>
            <a:r>
              <a:rPr lang="zh-TW" altLang="en-US" dirty="0"/>
              <a:t>是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中的 </a:t>
            </a:r>
            <a:r>
              <a:rPr lang="en-US" altLang="zh-TW" b="1" i="1" dirty="0"/>
              <a:t>java</a:t>
            </a:r>
            <a:r>
              <a:rPr lang="en-US" altLang="zh-TW" dirty="0"/>
              <a:t> </a:t>
            </a:r>
            <a:r>
              <a:rPr lang="zh-TW" altLang="en-US" dirty="0"/>
              <a:t>程式片段，她可以拆解到 </a:t>
            </a:r>
            <a:r>
              <a:rPr lang="en-US" altLang="zh-TW" b="1" i="1" dirty="0"/>
              <a:t>page</a:t>
            </a:r>
            <a:r>
              <a:rPr lang="en-US" altLang="zh-TW" dirty="0"/>
              <a:t> </a:t>
            </a:r>
            <a:r>
              <a:rPr lang="zh-TW" altLang="en-US" dirty="0"/>
              <a:t>中的任何角落，不過 </a:t>
            </a:r>
            <a:r>
              <a:rPr lang="en-US" altLang="zh-TW" b="1" i="1" dirty="0" err="1"/>
              <a:t>jsp</a:t>
            </a:r>
            <a:r>
              <a:rPr lang="en-US" altLang="zh-TW" dirty="0"/>
              <a:t> </a:t>
            </a:r>
            <a:r>
              <a:rPr lang="zh-TW" altLang="en-US" dirty="0"/>
              <a:t>對於 </a:t>
            </a:r>
            <a:r>
              <a:rPr lang="en-US" altLang="zh-TW" b="1" i="1" dirty="0" err="1"/>
              <a:t>scriptlet</a:t>
            </a:r>
            <a:r>
              <a:rPr lang="en-US" altLang="zh-TW" dirty="0"/>
              <a:t> </a:t>
            </a:r>
            <a:r>
              <a:rPr lang="zh-TW" altLang="en-US" dirty="0"/>
              <a:t>也有一些規範與約束，例如：我們無法在 </a:t>
            </a:r>
            <a:r>
              <a:rPr lang="en-US" altLang="zh-TW" dirty="0" err="1"/>
              <a:t>scriptlet</a:t>
            </a:r>
            <a:r>
              <a:rPr lang="en-US" altLang="zh-TW" dirty="0"/>
              <a:t> </a:t>
            </a:r>
            <a:r>
              <a:rPr lang="zh-TW" altLang="en-US" dirty="0"/>
              <a:t>裡面宣告 </a:t>
            </a:r>
            <a:r>
              <a:rPr lang="en-US" altLang="zh-TW" b="1" i="1" dirty="0"/>
              <a:t>static</a:t>
            </a:r>
            <a:r>
              <a:rPr lang="en-US" altLang="zh-TW" dirty="0"/>
              <a:t> </a:t>
            </a:r>
            <a:r>
              <a:rPr lang="zh-TW" altLang="en-US" dirty="0"/>
              <a:t>變數與新增自定方法。</a:t>
            </a:r>
          </a:p>
          <a:p>
            <a:pPr lvl="2"/>
            <a:r>
              <a:rPr lang="zh-TW" altLang="en-US" dirty="0"/>
              <a:t>宣告方式：</a:t>
            </a:r>
            <a:r>
              <a:rPr lang="en-US" altLang="zh-TW" b="1" i="1" dirty="0"/>
              <a:t>&lt;% … %&gt;</a:t>
            </a:r>
            <a:r>
              <a:rPr lang="zh-TW" altLang="en-US" dirty="0"/>
              <a:t>。</a:t>
            </a:r>
          </a:p>
          <a:p>
            <a:pPr lvl="3"/>
            <a:r>
              <a:rPr lang="zh-TW" altLang="en-US" dirty="0"/>
              <a:t>與 </a:t>
            </a:r>
            <a:r>
              <a:rPr lang="en-US" altLang="zh-TW" b="1" i="1" dirty="0"/>
              <a:t>declaration</a:t>
            </a:r>
            <a:r>
              <a:rPr lang="en-US" altLang="zh-TW" dirty="0"/>
              <a:t> </a:t>
            </a:r>
            <a:r>
              <a:rPr lang="zh-TW" altLang="en-US" dirty="0"/>
              <a:t>相同</a:t>
            </a:r>
            <a:r>
              <a:rPr lang="zh-TW" altLang="zh-TW" dirty="0"/>
              <a:t>，於</a:t>
            </a:r>
            <a:r>
              <a:rPr lang="zh-TW" altLang="en-US" dirty="0"/>
              <a:t>該程式敘述子句完成之後也請記得加上分號 ”</a:t>
            </a:r>
            <a:r>
              <a:rPr lang="en-US" altLang="zh-TW" b="1" dirty="0">
                <a:solidFill>
                  <a:srgbClr val="FF0000"/>
                </a:solidFill>
              </a:rPr>
              <a:t>;</a:t>
            </a:r>
            <a:r>
              <a:rPr lang="en-US" altLang="zh-TW" dirty="0"/>
              <a:t>” 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113399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26" name="Rectangle 18">
            <a:extLst>
              <a:ext uri="{FF2B5EF4-FFF2-40B4-BE49-F238E27FC236}">
                <a16:creationId xmlns:a16="http://schemas.microsoft.com/office/drawing/2014/main" xmlns="" id="{D78F4495-156E-AA41-AFFB-BAD013371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2924175"/>
            <a:ext cx="7343775" cy="316865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75810" name="Rectangle 2">
            <a:extLst>
              <a:ext uri="{FF2B5EF4-FFF2-40B4-BE49-F238E27FC236}">
                <a16:creationId xmlns:a16="http://schemas.microsoft.com/office/drawing/2014/main" xmlns="" id="{91CA08A2-76C7-DE49-A23F-B4ECB96D7D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程式片段</a:t>
            </a:r>
            <a:r>
              <a:rPr lang="zh-TW" altLang="en-US" sz="3600" dirty="0"/>
              <a:t> </a:t>
            </a:r>
            <a:r>
              <a:rPr lang="en-US" altLang="zh-TW" sz="3600" dirty="0"/>
              <a:t>-</a:t>
            </a:r>
            <a:r>
              <a:rPr lang="en-US" altLang="zh-TW" sz="3600" b="1" dirty="0">
                <a:latin typeface="Verdana" panose="020B0604030504040204" pitchFamily="34" charset="0"/>
              </a:rPr>
              <a:t> </a:t>
            </a:r>
            <a:r>
              <a:rPr lang="en-US" altLang="zh-TW" sz="3600" b="1" dirty="0" err="1">
                <a:latin typeface="Verdana" panose="020B0604030504040204" pitchFamily="34" charset="0"/>
              </a:rPr>
              <a:t>Scriptlets</a:t>
            </a:r>
            <a:endParaRPr lang="en-US" altLang="zh-TW" sz="3600" b="1" dirty="0">
              <a:latin typeface="Verdana" panose="020B0604030504040204" pitchFamily="34" charset="0"/>
            </a:endParaRPr>
          </a:p>
        </p:txBody>
      </p:sp>
      <p:sp>
        <p:nvSpPr>
          <p:cNvPr id="375811" name="Rectangle 3">
            <a:extLst>
              <a:ext uri="{FF2B5EF4-FFF2-40B4-BE49-F238E27FC236}">
                <a16:creationId xmlns:a16="http://schemas.microsoft.com/office/drawing/2014/main" xmlns="" id="{5ECF634D-131A-4442-B7B4-0BD1E2DFA0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5111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Scriptlet </a:t>
            </a:r>
            <a:r>
              <a:rPr lang="zh-TW" altLang="en-US" b="0"/>
              <a:t>範例</a:t>
            </a:r>
            <a:r>
              <a:rPr lang="en-US" altLang="zh-TW" b="0"/>
              <a:t>(</a:t>
            </a:r>
            <a:r>
              <a:rPr lang="zh-TW" altLang="en-US" b="0"/>
              <a:t>一</a:t>
            </a:r>
            <a:r>
              <a:rPr lang="en-US" altLang="zh-TW" b="0"/>
              <a:t>)</a:t>
            </a:r>
            <a:r>
              <a:rPr lang="zh-TW" altLang="en-US"/>
              <a:t>：</a:t>
            </a:r>
          </a:p>
        </p:txBody>
      </p:sp>
      <p:graphicFrame>
        <p:nvGraphicFramePr>
          <p:cNvPr id="375825" name="Group 17">
            <a:extLst>
              <a:ext uri="{FF2B5EF4-FFF2-40B4-BE49-F238E27FC236}">
                <a16:creationId xmlns:a16="http://schemas.microsoft.com/office/drawing/2014/main" xmlns="" id="{D26299DC-9603-E04B-AB9D-141610805AB8}"/>
              </a:ext>
            </a:extLst>
          </p:cNvPr>
          <p:cNvGraphicFramePr>
            <a:graphicFrameLocks noGrp="1"/>
          </p:cNvGraphicFramePr>
          <p:nvPr/>
        </p:nvGraphicFramePr>
        <p:xfrm>
          <a:off x="611188" y="2276475"/>
          <a:ext cx="7993062" cy="3846576"/>
        </p:xfrm>
        <a:graphic>
          <a:graphicData uri="http://schemas.openxmlformats.org/drawingml/2006/table">
            <a:tbl>
              <a:tblPr/>
              <a:tblGrid>
                <a:gridCol w="7993062">
                  <a:extLst>
                    <a:ext uri="{9D8B030D-6E8A-4147-A177-3AD203B41FA5}">
                      <a16:colId xmlns:a16="http://schemas.microsoft.com/office/drawing/2014/main" xmlns="" val="3282934319"/>
                    </a:ext>
                  </a:extLst>
                </a:gridCol>
              </a:tblGrid>
              <a:tr h="1441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&lt;%@ page language="java"%&gt;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count = 0;%&gt;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("&lt;HTML&gt;")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("&lt;HEAD&gt;")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    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("&lt;TITLE&gt;&lt;/TITLE&gt;")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("&lt;/HEAD&gt;")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("&lt;BODY&gt;")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count++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("Welcome! you are visitor number : " + count)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("&lt;/BODY&gt;")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("&lt;/HTML&gt;")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41441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625851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5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75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75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52" name="Rectangle 20">
            <a:extLst>
              <a:ext uri="{FF2B5EF4-FFF2-40B4-BE49-F238E27FC236}">
                <a16:creationId xmlns:a16="http://schemas.microsoft.com/office/drawing/2014/main" xmlns="" id="{61BE1379-FA69-4047-940F-D157133D1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4365625"/>
            <a:ext cx="7343775" cy="1150938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76834" name="Rectangle 2">
            <a:extLst>
              <a:ext uri="{FF2B5EF4-FFF2-40B4-BE49-F238E27FC236}">
                <a16:creationId xmlns:a16="http://schemas.microsoft.com/office/drawing/2014/main" xmlns="" id="{9400611B-E1A1-7D4B-B7F1-AD37152D5C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程式片段</a:t>
            </a:r>
            <a:r>
              <a:rPr lang="zh-TW" altLang="en-US" sz="3600" dirty="0"/>
              <a:t> </a:t>
            </a:r>
            <a:r>
              <a:rPr lang="en-US" altLang="zh-TW" sz="3600" dirty="0"/>
              <a:t>-</a:t>
            </a:r>
            <a:r>
              <a:rPr lang="en-US" altLang="zh-TW" sz="3600" b="1" dirty="0">
                <a:latin typeface="Verdana" panose="020B0604030504040204" pitchFamily="34" charset="0"/>
              </a:rPr>
              <a:t> </a:t>
            </a:r>
            <a:r>
              <a:rPr lang="en-US" altLang="zh-TW" sz="3600" b="1" dirty="0" err="1">
                <a:latin typeface="Verdana" panose="020B0604030504040204" pitchFamily="34" charset="0"/>
              </a:rPr>
              <a:t>Scriptlets</a:t>
            </a:r>
            <a:endParaRPr lang="en-US" altLang="zh-TW" sz="3600" b="1" dirty="0">
              <a:latin typeface="Verdana" panose="020B0604030504040204" pitchFamily="34" charset="0"/>
            </a:endParaRPr>
          </a:p>
        </p:txBody>
      </p:sp>
      <p:sp>
        <p:nvSpPr>
          <p:cNvPr id="376835" name="Rectangle 3">
            <a:extLst>
              <a:ext uri="{FF2B5EF4-FFF2-40B4-BE49-F238E27FC236}">
                <a16:creationId xmlns:a16="http://schemas.microsoft.com/office/drawing/2014/main" xmlns="" id="{B999F423-4393-F444-B661-4E81EC2180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5111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Scriptlet </a:t>
            </a:r>
            <a:r>
              <a:rPr lang="zh-TW" altLang="en-US" b="0"/>
              <a:t>範例</a:t>
            </a:r>
            <a:r>
              <a:rPr lang="en-US" altLang="zh-TW" b="0"/>
              <a:t>(</a:t>
            </a:r>
            <a:r>
              <a:rPr lang="zh-TW" altLang="en-US" b="0"/>
              <a:t>二</a:t>
            </a:r>
            <a:r>
              <a:rPr lang="en-US" altLang="zh-TW" b="0"/>
              <a:t>)</a:t>
            </a:r>
            <a:r>
              <a:rPr lang="zh-TW" altLang="en-US"/>
              <a:t>：</a:t>
            </a:r>
          </a:p>
        </p:txBody>
      </p:sp>
      <p:graphicFrame>
        <p:nvGraphicFramePr>
          <p:cNvPr id="376851" name="Group 19">
            <a:extLst>
              <a:ext uri="{FF2B5EF4-FFF2-40B4-BE49-F238E27FC236}">
                <a16:creationId xmlns:a16="http://schemas.microsoft.com/office/drawing/2014/main" xmlns="" id="{29D44FD1-AADC-5C40-8F00-C3B429BA99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916655523"/>
              </p:ext>
            </p:extLst>
          </p:nvPr>
        </p:nvGraphicFramePr>
        <p:xfrm>
          <a:off x="611188" y="2276475"/>
          <a:ext cx="7993062" cy="3846576"/>
        </p:xfrm>
        <a:graphic>
          <a:graphicData uri="http://schemas.openxmlformats.org/drawingml/2006/table">
            <a:tbl>
              <a:tblPr/>
              <a:tblGrid>
                <a:gridCol w="7993062">
                  <a:extLst>
                    <a:ext uri="{9D8B030D-6E8A-4147-A177-3AD203B41FA5}">
                      <a16:colId xmlns:a16="http://schemas.microsoft.com/office/drawing/2014/main" xmlns="" val="1549794504"/>
                    </a:ext>
                  </a:extLst>
                </a:gridCol>
              </a:tblGrid>
              <a:tr h="14414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&lt;%@ page language="java"%&gt;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 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count = 0;%&gt;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&lt;HTML&gt;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&lt;HEAD&gt;&lt;TITLE&gt;&lt;/TITLE&gt;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&lt;/HEAD&gt;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Welcome! you are visitor number :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count++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</a:t>
                      </a:r>
                      <a:r>
                        <a:rPr kumimoji="1" lang="en-US" altLang="zh-TW" sz="16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out.print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(count)</a:t>
                      </a: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&lt;/HTML&gt;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08121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3411633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76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76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94" name="Rectangle 2">
            <a:extLst>
              <a:ext uri="{FF2B5EF4-FFF2-40B4-BE49-F238E27FC236}">
                <a16:creationId xmlns:a16="http://schemas.microsoft.com/office/drawing/2014/main" xmlns="" id="{E38121BB-1298-B248-BD2C-7801AEA517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>
                <a:latin typeface="Verdana" panose="020B0604030504040204" pitchFamily="34" charset="0"/>
              </a:rPr>
              <a:t>JSP </a:t>
            </a:r>
            <a:r>
              <a:rPr lang="zh-TW" altLang="en-US" sz="3600" dirty="0">
                <a:latin typeface="Verdana" panose="020B0604030504040204" pitchFamily="34" charset="0"/>
              </a:rPr>
              <a:t>運作流程</a:t>
            </a:r>
            <a:r>
              <a:rPr lang="en-US" altLang="zh-TW" sz="3600" dirty="0">
                <a:latin typeface="Verdana" panose="020B0604030504040204" pitchFamily="34" charset="0"/>
              </a:rPr>
              <a:t>/</a:t>
            </a:r>
            <a:r>
              <a:rPr lang="zh-TW" altLang="en-US" sz="3600" dirty="0">
                <a:latin typeface="Verdana" panose="020B0604030504040204" pitchFamily="34" charset="0"/>
              </a:rPr>
              <a:t>生命週期</a:t>
            </a:r>
            <a:endParaRPr lang="zh-TW" altLang="en-US" sz="3600" dirty="0"/>
          </a:p>
        </p:txBody>
      </p:sp>
      <p:sp>
        <p:nvSpPr>
          <p:cNvPr id="366595" name="Rectangle 3">
            <a:extLst>
              <a:ext uri="{FF2B5EF4-FFF2-40B4-BE49-F238E27FC236}">
                <a16:creationId xmlns:a16="http://schemas.microsoft.com/office/drawing/2014/main" xmlns="" id="{D0B860B2-3A35-C84B-8A5C-27F193606E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altLang="zh-TW" sz="2800" i="1" dirty="0" err="1"/>
              <a:t>JavaEE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的主要規格包含 </a:t>
            </a:r>
            <a:r>
              <a:rPr lang="en-US" altLang="zh-TW" sz="2800" i="1" dirty="0"/>
              <a:t>Servlet</a:t>
            </a:r>
            <a:r>
              <a:rPr lang="zh-TW" altLang="en-US" sz="2800" i="1" dirty="0"/>
              <a:t>、</a:t>
            </a:r>
            <a:r>
              <a:rPr lang="en-US" altLang="zh-TW" sz="2800" i="1" dirty="0"/>
              <a:t>JSP</a:t>
            </a:r>
            <a:r>
              <a:rPr lang="zh-TW" altLang="en-US" sz="2800" i="1" dirty="0"/>
              <a:t>、</a:t>
            </a:r>
            <a:r>
              <a:rPr lang="en-US" altLang="zh-TW" sz="2800" i="1" dirty="0"/>
              <a:t>JNDI</a:t>
            </a:r>
            <a:r>
              <a:rPr lang="zh-TW" altLang="en-US" sz="2800" i="1" dirty="0"/>
              <a:t>、</a:t>
            </a:r>
            <a:r>
              <a:rPr lang="en-US" altLang="zh-TW" sz="2800" i="1" dirty="0"/>
              <a:t>EJB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等技術，其中具有 </a:t>
            </a:r>
            <a:r>
              <a:rPr lang="en-US" altLang="zh-TW" sz="2800" i="1" dirty="0"/>
              <a:t>web-tier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機制的是 </a:t>
            </a:r>
            <a:r>
              <a:rPr lang="en-US" altLang="zh-TW" sz="2800" i="1" dirty="0"/>
              <a:t>Servlet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與 </a:t>
            </a:r>
            <a:r>
              <a:rPr lang="en-US" altLang="zh-TW" sz="2800" i="1" dirty="0"/>
              <a:t>JSP</a:t>
            </a:r>
            <a:r>
              <a:rPr lang="zh-TW" altLang="en-US" sz="2800" b="0" dirty="0"/>
              <a:t>，</a:t>
            </a:r>
            <a:r>
              <a:rPr lang="en-US" altLang="zh-TW" sz="2800" i="1" dirty="0"/>
              <a:t>JSP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的出現為的是讓 </a:t>
            </a:r>
            <a:r>
              <a:rPr lang="en-US" altLang="zh-TW" sz="2800" i="1" dirty="0"/>
              <a:t>web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應用程式開發更容易與更強大並減低以往在 </a:t>
            </a:r>
            <a:r>
              <a:rPr lang="en-US" altLang="zh-TW" sz="2800" i="1" dirty="0"/>
              <a:t>Servlet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上的開發難度，與 </a:t>
            </a:r>
            <a:r>
              <a:rPr lang="en-US" altLang="zh-TW" sz="2800" i="1" dirty="0"/>
              <a:t>HTML/XML</a:t>
            </a:r>
            <a:r>
              <a:rPr lang="zh-TW" altLang="en-US" sz="2800" b="0" dirty="0"/>
              <a:t>親密的結合以快速開發動態 </a:t>
            </a:r>
            <a:r>
              <a:rPr lang="en-US" altLang="zh-TW" sz="2800" i="1" dirty="0"/>
              <a:t>web page</a:t>
            </a:r>
            <a:r>
              <a:rPr lang="zh-TW" altLang="en-US" sz="2800" b="0" dirty="0"/>
              <a:t>。</a:t>
            </a:r>
            <a:endParaRPr lang="en-US" altLang="zh-TW" sz="2800" b="0" dirty="0"/>
          </a:p>
          <a:p>
            <a:pPr marL="400050" lvl="1" indent="0"/>
            <a:r>
              <a:rPr lang="en-US" altLang="zh-TW" sz="2400" i="1" dirty="0" err="1"/>
              <a:t>JavaServer</a:t>
            </a:r>
            <a:r>
              <a:rPr lang="en-US" altLang="zh-TW" sz="2400" i="1" dirty="0"/>
              <a:t> Pages</a:t>
            </a:r>
            <a:r>
              <a:rPr lang="en-US" altLang="zh-TW" sz="2400" dirty="0"/>
              <a:t> </a:t>
            </a:r>
          </a:p>
          <a:p>
            <a:pPr marL="800100" lvl="2" indent="0"/>
            <a:r>
              <a:rPr lang="zh-TW" altLang="en-US" dirty="0"/>
              <a:t>顧名思義她是完全 </a:t>
            </a:r>
            <a:r>
              <a:rPr lang="en-US" altLang="zh-TW" i="1" dirty="0"/>
              <a:t>server-site</a:t>
            </a:r>
            <a:r>
              <a:rPr lang="en-US" altLang="zh-TW" dirty="0"/>
              <a:t> </a:t>
            </a:r>
            <a:r>
              <a:rPr lang="zh-TW" altLang="en-US" dirty="0"/>
              <a:t>的技術而非 </a:t>
            </a:r>
            <a:r>
              <a:rPr lang="en-US" altLang="zh-TW" i="1" dirty="0"/>
              <a:t>client site</a:t>
            </a:r>
            <a:r>
              <a:rPr lang="zh-TW" altLang="en-US" dirty="0"/>
              <a:t>，與我們所熟之的 </a:t>
            </a:r>
            <a:r>
              <a:rPr lang="en-US" altLang="zh-TW" i="1" dirty="0"/>
              <a:t>JavaScript</a:t>
            </a:r>
            <a:r>
              <a:rPr lang="en-US" altLang="zh-TW" dirty="0"/>
              <a:t> </a:t>
            </a:r>
            <a:r>
              <a:rPr lang="zh-TW" altLang="en-US" dirty="0"/>
              <a:t>並不相同，二者不能混唯一談。</a:t>
            </a:r>
          </a:p>
          <a:p>
            <a:pPr marL="0" indent="0"/>
            <a:endParaRPr lang="zh-TW" altLang="en-US" sz="2800" b="0" dirty="0"/>
          </a:p>
        </p:txBody>
      </p:sp>
    </p:spTree>
    <p:extLst>
      <p:ext uri="{BB962C8B-B14F-4D97-AF65-F5344CB8AC3E}">
        <p14:creationId xmlns:p14="http://schemas.microsoft.com/office/powerpoint/2010/main" xmlns="" val="10722936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>
            <a:extLst>
              <a:ext uri="{FF2B5EF4-FFF2-40B4-BE49-F238E27FC236}">
                <a16:creationId xmlns:a16="http://schemas.microsoft.com/office/drawing/2014/main" xmlns="" id="{45C8976E-C966-404F-95AF-9CDC95645F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dirty="0"/>
              <a:t>精簡表示 </a:t>
            </a:r>
            <a:r>
              <a:rPr lang="en-US" altLang="zh-TW" sz="3200" dirty="0"/>
              <a:t>- </a:t>
            </a:r>
            <a:r>
              <a:rPr lang="en-US" altLang="zh-TW" sz="3200" b="1" dirty="0">
                <a:latin typeface="Verdana" panose="020B0604030504040204" pitchFamily="34" charset="0"/>
              </a:rPr>
              <a:t>Expressions</a:t>
            </a:r>
          </a:p>
        </p:txBody>
      </p:sp>
      <p:sp>
        <p:nvSpPr>
          <p:cNvPr id="377859" name="Rectangle 3">
            <a:extLst>
              <a:ext uri="{FF2B5EF4-FFF2-40B4-BE49-F238E27FC236}">
                <a16:creationId xmlns:a16="http://schemas.microsoft.com/office/drawing/2014/main" xmlns="" id="{EE15B401-5891-944E-99C8-7F08D0DEEB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44675"/>
            <a:ext cx="8579296" cy="4281488"/>
          </a:xfrm>
        </p:spPr>
        <p:txBody>
          <a:bodyPr/>
          <a:lstStyle/>
          <a:p>
            <a:r>
              <a:rPr lang="en-US" altLang="zh-TW" sz="2400" i="1" dirty="0"/>
              <a:t>Expression</a:t>
            </a:r>
            <a:r>
              <a:rPr lang="zh-TW" altLang="en-US" sz="2400" dirty="0"/>
              <a:t>：</a:t>
            </a:r>
            <a:endParaRPr lang="en-US" altLang="zh-TW" sz="2400" dirty="0"/>
          </a:p>
          <a:p>
            <a:pPr lvl="1"/>
            <a:r>
              <a:rPr lang="zh-TW" altLang="en-US" sz="2400" dirty="0"/>
              <a:t>也是 </a:t>
            </a:r>
            <a:r>
              <a:rPr lang="en" altLang="zh-TW" sz="2400" dirty="0"/>
              <a:t>_</a:t>
            </a:r>
            <a:r>
              <a:rPr lang="en" altLang="zh-TW" sz="2400" dirty="0" err="1"/>
              <a:t>jspService</a:t>
            </a:r>
            <a:r>
              <a:rPr lang="en" altLang="zh-TW" sz="2400" dirty="0"/>
              <a:t>()</a:t>
            </a:r>
            <a:r>
              <a:rPr lang="zh-CN" altLang="en-US" sz="2400" dirty="0"/>
              <a:t>方法內的邏輯實作</a:t>
            </a:r>
            <a:endParaRPr lang="zh-TW" altLang="en-US" sz="2400" dirty="0"/>
          </a:p>
          <a:p>
            <a:pPr lvl="1"/>
            <a:r>
              <a:rPr lang="en-US" altLang="zh-TW" sz="2400" i="1" dirty="0"/>
              <a:t>Expression</a:t>
            </a:r>
            <a:r>
              <a:rPr lang="en-US" altLang="zh-TW" sz="2400" dirty="0"/>
              <a:t> </a:t>
            </a:r>
            <a:r>
              <a:rPr lang="zh-TW" altLang="en-US" sz="2400" dirty="0"/>
              <a:t>是 </a:t>
            </a:r>
            <a:r>
              <a:rPr lang="en-US" altLang="zh-TW" sz="2400" i="1" dirty="0" err="1"/>
              <a:t>jsp</a:t>
            </a:r>
            <a:r>
              <a:rPr lang="en-US" altLang="zh-TW" sz="2400" dirty="0"/>
              <a:t> </a:t>
            </a:r>
            <a:r>
              <a:rPr lang="zh-TW" altLang="en-US" sz="2400" dirty="0"/>
              <a:t>中的特殊程式碼撰寫方式，只要有回傳值的運算或是方法皆可以使用它（不論傳回值的資料型別為何）。</a:t>
            </a:r>
          </a:p>
          <a:p>
            <a:pPr lvl="2"/>
            <a:r>
              <a:rPr lang="zh-TW" altLang="en-US" dirty="0"/>
              <a:t>宣告方式：</a:t>
            </a:r>
            <a:r>
              <a:rPr lang="en-US" altLang="zh-TW" b="1" i="1" dirty="0"/>
              <a:t>&lt;%= XXX %&gt;</a:t>
            </a:r>
            <a:endParaRPr lang="zh-TW" altLang="en-US" dirty="0"/>
          </a:p>
          <a:p>
            <a:pPr lvl="3"/>
            <a:r>
              <a:rPr lang="zh-TW" altLang="en-US" dirty="0"/>
              <a:t>使用 </a:t>
            </a:r>
            <a:r>
              <a:rPr lang="en-US" altLang="zh-TW" b="1" i="1" dirty="0"/>
              <a:t>expression</a:t>
            </a:r>
            <a:r>
              <a:rPr lang="en-US" altLang="zh-TW" dirty="0"/>
              <a:t> </a:t>
            </a:r>
            <a:r>
              <a:rPr lang="zh-TW" altLang="en-US" dirty="0"/>
              <a:t>時不可在程式碼後面加上分號 「</a:t>
            </a:r>
            <a:r>
              <a:rPr lang="en-US" altLang="zh-TW" b="1" dirty="0"/>
              <a:t>;</a:t>
            </a:r>
            <a:r>
              <a:rPr lang="zh-TW" altLang="en-US" b="1" dirty="0"/>
              <a:t>」</a:t>
            </a:r>
            <a:r>
              <a:rPr lang="zh-TW" altLang="en-US" dirty="0"/>
              <a:t>，設是因為 </a:t>
            </a:r>
            <a:r>
              <a:rPr lang="en-US" altLang="zh-TW" b="1" i="1" dirty="0"/>
              <a:t>expression</a:t>
            </a:r>
            <a:r>
              <a:rPr lang="en-US" altLang="zh-TW" dirty="0"/>
              <a:t> </a:t>
            </a:r>
            <a:r>
              <a:rPr lang="zh-TW" altLang="en-US" dirty="0"/>
              <a:t>本身的實作就是 </a:t>
            </a:r>
            <a:r>
              <a:rPr lang="en-US" altLang="zh-TW" b="1" i="1" dirty="0" err="1"/>
              <a:t>out.print</a:t>
            </a:r>
            <a:r>
              <a:rPr lang="en-US" altLang="zh-TW" b="1" i="1" dirty="0"/>
              <a:t>();</a:t>
            </a:r>
          </a:p>
          <a:p>
            <a:pPr lvl="4"/>
            <a:r>
              <a:rPr lang="en-US" altLang="zh-TW" dirty="0"/>
              <a:t>&lt;%=“123”%&gt; </a:t>
            </a:r>
            <a:r>
              <a:rPr lang="en-US" altLang="zh-TW" dirty="0">
                <a:sym typeface="Wingdings" pitchFamily="2" charset="2"/>
              </a:rPr>
              <a:t> </a:t>
            </a:r>
            <a:r>
              <a:rPr lang="en-US" altLang="zh-TW" dirty="0" err="1">
                <a:sym typeface="Wingdings" pitchFamily="2" charset="2"/>
              </a:rPr>
              <a:t>out.print</a:t>
            </a:r>
            <a:r>
              <a:rPr lang="en-US" altLang="zh-TW" dirty="0">
                <a:sym typeface="Wingdings" pitchFamily="2" charset="2"/>
              </a:rPr>
              <a:t>(“123”);  ok</a:t>
            </a:r>
          </a:p>
          <a:p>
            <a:pPr lvl="4"/>
            <a:r>
              <a:rPr lang="en-US" altLang="zh-TW" dirty="0">
                <a:sym typeface="Wingdings" pitchFamily="2" charset="2"/>
              </a:rPr>
              <a:t>&lt;%=“123”</a:t>
            </a:r>
            <a:r>
              <a:rPr lang="en-US" altLang="zh-TW" b="1" dirty="0">
                <a:solidFill>
                  <a:srgbClr val="FF0000"/>
                </a:solidFill>
                <a:sym typeface="Wingdings" pitchFamily="2" charset="2"/>
              </a:rPr>
              <a:t>;</a:t>
            </a:r>
            <a:r>
              <a:rPr lang="en-US" altLang="zh-TW" dirty="0">
                <a:sym typeface="Wingdings" pitchFamily="2" charset="2"/>
              </a:rPr>
              <a:t>%&gt;  </a:t>
            </a:r>
            <a:r>
              <a:rPr lang="en-US" altLang="zh-TW" dirty="0" err="1">
                <a:sym typeface="Wingdings" pitchFamily="2" charset="2"/>
              </a:rPr>
              <a:t>out.print</a:t>
            </a:r>
            <a:r>
              <a:rPr lang="en-US" altLang="zh-TW" dirty="0">
                <a:sym typeface="Wingdings" pitchFamily="2" charset="2"/>
              </a:rPr>
              <a:t>(“123”</a:t>
            </a:r>
            <a:r>
              <a:rPr lang="en-US" altLang="zh-TW" b="1" dirty="0">
                <a:solidFill>
                  <a:srgbClr val="FF0000"/>
                </a:solidFill>
                <a:sym typeface="Wingdings" pitchFamily="2" charset="2"/>
              </a:rPr>
              <a:t>;</a:t>
            </a:r>
            <a:r>
              <a:rPr lang="en-US" altLang="zh-TW" dirty="0">
                <a:sym typeface="Wingdings" pitchFamily="2" charset="2"/>
              </a:rPr>
              <a:t>);  error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xmlns="" val="12940912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1" name="Rectangle 11">
            <a:extLst>
              <a:ext uri="{FF2B5EF4-FFF2-40B4-BE49-F238E27FC236}">
                <a16:creationId xmlns:a16="http://schemas.microsoft.com/office/drawing/2014/main" xmlns="" id="{1ED366CC-5622-4549-B4F5-A568A3EFE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4525" y="5084763"/>
            <a:ext cx="2808288" cy="576262"/>
          </a:xfrm>
          <a:prstGeom prst="rect">
            <a:avLst/>
          </a:prstGeom>
          <a:solidFill>
            <a:srgbClr val="FFFF00"/>
          </a:solidFill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78882" name="Rectangle 2">
            <a:extLst>
              <a:ext uri="{FF2B5EF4-FFF2-40B4-BE49-F238E27FC236}">
                <a16:creationId xmlns:a16="http://schemas.microsoft.com/office/drawing/2014/main" xmlns="" id="{0796FAFD-B7A3-124A-BEF7-F090FB283E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200" dirty="0"/>
              <a:t>精簡表示 </a:t>
            </a:r>
            <a:r>
              <a:rPr lang="en-US" altLang="zh-TW" sz="3200" dirty="0"/>
              <a:t>- </a:t>
            </a:r>
            <a:r>
              <a:rPr lang="en-US" altLang="zh-TW" sz="3200" b="1" dirty="0">
                <a:latin typeface="Verdana" panose="020B0604030504040204" pitchFamily="34" charset="0"/>
              </a:rPr>
              <a:t>Expressions</a:t>
            </a:r>
          </a:p>
        </p:txBody>
      </p:sp>
      <p:sp>
        <p:nvSpPr>
          <p:cNvPr id="378883" name="Rectangle 3">
            <a:extLst>
              <a:ext uri="{FF2B5EF4-FFF2-40B4-BE49-F238E27FC236}">
                <a16:creationId xmlns:a16="http://schemas.microsoft.com/office/drawing/2014/main" xmlns="" id="{742D8F59-6EE8-8C46-A60D-B392D19E0B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7772400" cy="3024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Expression</a:t>
            </a:r>
            <a:r>
              <a:rPr lang="en-US" altLang="zh-TW"/>
              <a:t> </a:t>
            </a:r>
            <a:r>
              <a:rPr lang="zh-TW" altLang="en-US"/>
              <a:t>撰寫上的限制：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結尾不可有分號 “</a:t>
            </a:r>
            <a:r>
              <a:rPr lang="en-US" altLang="zh-TW" b="1" i="1"/>
              <a:t>;</a:t>
            </a:r>
            <a:r>
              <a:rPr lang="en-US" altLang="zh-TW"/>
              <a:t>”</a:t>
            </a:r>
          </a:p>
          <a:p>
            <a:pPr lvl="1">
              <a:lnSpc>
                <a:spcPct val="90000"/>
              </a:lnSpc>
            </a:pPr>
            <a:r>
              <a:rPr lang="en-US" altLang="zh-TW"/>
              <a:t>“=” </a:t>
            </a:r>
            <a:r>
              <a:rPr lang="zh-TW" altLang="en-US"/>
              <a:t>不可以出現 </a:t>
            </a:r>
            <a:r>
              <a:rPr lang="en-US" altLang="zh-TW" b="1" i="1"/>
              <a:t>2</a:t>
            </a:r>
            <a:r>
              <a:rPr lang="en-US" altLang="zh-TW"/>
              <a:t> </a:t>
            </a:r>
            <a:r>
              <a:rPr lang="zh-TW" altLang="en-US"/>
              <a:t>次</a:t>
            </a:r>
            <a:r>
              <a:rPr lang="en-US" altLang="zh-TW"/>
              <a:t>(</a:t>
            </a:r>
            <a:r>
              <a:rPr lang="zh-TW" altLang="en-US"/>
              <a:t>含</a:t>
            </a:r>
            <a:r>
              <a:rPr lang="en-US" altLang="zh-TW"/>
              <a:t>)</a:t>
            </a:r>
            <a:r>
              <a:rPr lang="zh-TW" altLang="en-US"/>
              <a:t>以上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不可以放沒有傳回值的方法 </a:t>
            </a:r>
            <a:r>
              <a:rPr lang="en-US" altLang="zh-TW"/>
              <a:t>(</a:t>
            </a:r>
            <a:r>
              <a:rPr lang="en-US" altLang="zh-TW" b="1" i="1"/>
              <a:t>void</a:t>
            </a:r>
            <a:r>
              <a:rPr lang="en-US" altLang="zh-TW"/>
              <a:t>) </a:t>
            </a:r>
          </a:p>
          <a:p>
            <a:pPr>
              <a:lnSpc>
                <a:spcPct val="90000"/>
              </a:lnSpc>
            </a:pPr>
            <a:endParaRPr lang="en-US" altLang="zh-TW" i="1"/>
          </a:p>
          <a:p>
            <a:pPr>
              <a:lnSpc>
                <a:spcPct val="90000"/>
              </a:lnSpc>
            </a:pPr>
            <a:r>
              <a:rPr lang="en-US" altLang="zh-TW" i="1"/>
              <a:t>Expression</a:t>
            </a:r>
            <a:r>
              <a:rPr lang="en-US" altLang="zh-TW"/>
              <a:t> </a:t>
            </a:r>
            <a:r>
              <a:rPr lang="zh-TW" altLang="en-US" b="0"/>
              <a:t>範例：</a:t>
            </a:r>
          </a:p>
        </p:txBody>
      </p:sp>
      <p:graphicFrame>
        <p:nvGraphicFramePr>
          <p:cNvPr id="378890" name="Group 10">
            <a:extLst>
              <a:ext uri="{FF2B5EF4-FFF2-40B4-BE49-F238E27FC236}">
                <a16:creationId xmlns:a16="http://schemas.microsoft.com/office/drawing/2014/main" xmlns="" id="{2E19BD8D-B0D4-5D47-B791-74814725D708}"/>
              </a:ext>
            </a:extLst>
          </p:cNvPr>
          <p:cNvGraphicFramePr>
            <a:graphicFrameLocks noGrp="1"/>
          </p:cNvGraphicFramePr>
          <p:nvPr/>
        </p:nvGraphicFramePr>
        <p:xfrm>
          <a:off x="684213" y="4797425"/>
          <a:ext cx="7991475" cy="936625"/>
        </p:xfrm>
        <a:graphic>
          <a:graphicData uri="http://schemas.openxmlformats.org/drawingml/2006/table">
            <a:tbl>
              <a:tblPr/>
              <a:tblGrid>
                <a:gridCol w="7991475">
                  <a:extLst>
                    <a:ext uri="{9D8B030D-6E8A-4147-A177-3AD203B41FA5}">
                      <a16:colId xmlns:a16="http://schemas.microsoft.com/office/drawing/2014/main" xmlns="" val="3255522457"/>
                    </a:ext>
                  </a:extLst>
                </a:gridCol>
              </a:tblGrid>
              <a:tr h="9366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&lt;%! int count = 0; 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Welcome! you are visitor number : &lt;%=++count %&gt;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61684658"/>
                  </a:ext>
                </a:extLst>
              </a:tr>
            </a:tbl>
          </a:graphicData>
        </a:graphic>
      </p:graphicFrame>
      <p:sp>
        <p:nvSpPr>
          <p:cNvPr id="378892" name="AutoShape 12">
            <a:extLst>
              <a:ext uri="{FF2B5EF4-FFF2-40B4-BE49-F238E27FC236}">
                <a16:creationId xmlns:a16="http://schemas.microsoft.com/office/drawing/2014/main" xmlns="" id="{B72D51A8-F643-5446-A448-75B06CCA0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7538" y="2276475"/>
            <a:ext cx="431800" cy="431800"/>
          </a:xfrm>
          <a:prstGeom prst="flowChartSummingJunction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78893" name="AutoShape 13">
            <a:extLst>
              <a:ext uri="{FF2B5EF4-FFF2-40B4-BE49-F238E27FC236}">
                <a16:creationId xmlns:a16="http://schemas.microsoft.com/office/drawing/2014/main" xmlns="" id="{A2F0AEBA-88D3-6343-BC5A-B1B59758D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2781300"/>
            <a:ext cx="431800" cy="431800"/>
          </a:xfrm>
          <a:prstGeom prst="flowChartSummingJunction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78894" name="AutoShape 14">
            <a:extLst>
              <a:ext uri="{FF2B5EF4-FFF2-40B4-BE49-F238E27FC236}">
                <a16:creationId xmlns:a16="http://schemas.microsoft.com/office/drawing/2014/main" xmlns="" id="{AF2C2457-4A5D-E44F-8846-4093C7CE4A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8125" y="3284538"/>
            <a:ext cx="431800" cy="431800"/>
          </a:xfrm>
          <a:prstGeom prst="flowChartSummingJunction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7907134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8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8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8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78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78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8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8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78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78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78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>
            <a:extLst>
              <a:ext uri="{FF2B5EF4-FFF2-40B4-BE49-F238E27FC236}">
                <a16:creationId xmlns:a16="http://schemas.microsoft.com/office/drawing/2014/main" xmlns="" id="{54E36832-8DA9-6846-B75E-980B3875F9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命令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Actions</a:t>
            </a:r>
          </a:p>
        </p:txBody>
      </p:sp>
      <p:sp>
        <p:nvSpPr>
          <p:cNvPr id="379907" name="Rectangle 3">
            <a:extLst>
              <a:ext uri="{FF2B5EF4-FFF2-40B4-BE49-F238E27FC236}">
                <a16:creationId xmlns:a16="http://schemas.microsoft.com/office/drawing/2014/main" xmlns="" id="{6E598313-8437-8348-8BBC-9D7BDD3584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3568" y="1772816"/>
            <a:ext cx="8062913" cy="4114800"/>
          </a:xfrm>
        </p:spPr>
        <p:txBody>
          <a:bodyPr/>
          <a:lstStyle/>
          <a:p>
            <a:r>
              <a:rPr lang="en-US" altLang="zh-TW" i="1" dirty="0"/>
              <a:t>Action</a:t>
            </a:r>
            <a:r>
              <a:rPr lang="zh-TW" altLang="en-US" dirty="0"/>
              <a:t>：</a:t>
            </a:r>
          </a:p>
          <a:p>
            <a:pPr lvl="1"/>
            <a:r>
              <a:rPr lang="en-US" altLang="zh-TW" b="1" i="1" dirty="0"/>
              <a:t>Action</a:t>
            </a:r>
            <a:r>
              <a:rPr lang="en-US" altLang="zh-TW" dirty="0"/>
              <a:t> </a:t>
            </a:r>
            <a:r>
              <a:rPr lang="zh-TW" altLang="en-US" dirty="0"/>
              <a:t>是 </a:t>
            </a:r>
            <a:r>
              <a:rPr lang="en-US" altLang="zh-TW" b="1" i="1" dirty="0"/>
              <a:t>JSP</a:t>
            </a:r>
            <a:r>
              <a:rPr lang="en-US" altLang="zh-TW" dirty="0"/>
              <a:t> </a:t>
            </a:r>
            <a:r>
              <a:rPr lang="zh-TW" altLang="en-US" dirty="0"/>
              <a:t>的特殊用法，允許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在執行期間給予適當的指令並且直接呼叫 </a:t>
            </a:r>
            <a:r>
              <a:rPr lang="en-US" altLang="zh-TW" b="1" i="1" dirty="0"/>
              <a:t>engine</a:t>
            </a:r>
            <a:r>
              <a:rPr lang="en-US" altLang="zh-TW" dirty="0"/>
              <a:t> </a:t>
            </a:r>
            <a:r>
              <a:rPr lang="zh-TW" altLang="en-US" dirty="0"/>
              <a:t>予以執行。</a:t>
            </a:r>
          </a:p>
          <a:p>
            <a:pPr lvl="2"/>
            <a:r>
              <a:rPr lang="zh-TW" altLang="en-US" dirty="0"/>
              <a:t>宣告：</a:t>
            </a:r>
            <a:r>
              <a:rPr lang="en-US" altLang="zh-TW" b="1" i="1" dirty="0">
                <a:solidFill>
                  <a:srgbClr val="FF0000"/>
                </a:solidFill>
              </a:rPr>
              <a:t>&lt;</a:t>
            </a:r>
            <a:r>
              <a:rPr lang="en-US" altLang="zh-TW" b="1" i="1" dirty="0" err="1">
                <a:solidFill>
                  <a:srgbClr val="FF0000"/>
                </a:solidFill>
              </a:rPr>
              <a:t>jsp</a:t>
            </a:r>
            <a:r>
              <a:rPr lang="en-US" altLang="zh-TW" b="1" i="1" dirty="0" err="1"/>
              <a:t>:actionName</a:t>
            </a:r>
            <a:r>
              <a:rPr lang="en-US" altLang="zh-TW" b="1" i="1" dirty="0"/>
              <a:t> attribute-list </a:t>
            </a:r>
            <a:r>
              <a:rPr lang="en-US" altLang="zh-TW" b="1" i="1" dirty="0">
                <a:solidFill>
                  <a:srgbClr val="FF0000"/>
                </a:solidFill>
              </a:rPr>
              <a:t>/&gt;</a:t>
            </a:r>
          </a:p>
          <a:p>
            <a:pPr lvl="3"/>
            <a:r>
              <a:rPr lang="en-US" altLang="zh-TW" b="1" i="1" dirty="0"/>
              <a:t>&lt;</a:t>
            </a:r>
            <a:r>
              <a:rPr lang="en-US" altLang="zh-TW" b="1" i="1" dirty="0" err="1"/>
              <a:t>jsp</a:t>
            </a:r>
            <a:r>
              <a:rPr lang="en-US" altLang="zh-TW" b="1" i="1" dirty="0"/>
              <a:t>: XXX /&gt;</a:t>
            </a:r>
            <a:r>
              <a:rPr lang="en-US" altLang="zh-TW" dirty="0"/>
              <a:t> </a:t>
            </a:r>
            <a:r>
              <a:rPr lang="zh-TW" altLang="en-US" dirty="0"/>
              <a:t>是 </a:t>
            </a:r>
            <a:r>
              <a:rPr lang="en-US" altLang="zh-TW" b="1" i="1" dirty="0"/>
              <a:t>engine</a:t>
            </a:r>
            <a:r>
              <a:rPr lang="en-US" altLang="zh-TW" dirty="0"/>
              <a:t> </a:t>
            </a:r>
            <a:r>
              <a:rPr lang="zh-TW" altLang="en-US" dirty="0"/>
              <a:t>內建的命令，當然 </a:t>
            </a:r>
            <a:r>
              <a:rPr lang="en-US" altLang="zh-TW" b="1" i="1" dirty="0"/>
              <a:t>JSP</a:t>
            </a:r>
            <a:r>
              <a:rPr lang="en-US" altLang="zh-TW" dirty="0"/>
              <a:t> </a:t>
            </a:r>
            <a:r>
              <a:rPr lang="zh-TW" altLang="en-US" dirty="0"/>
              <a:t>也允許 </a:t>
            </a:r>
            <a:r>
              <a:rPr lang="en-US" altLang="zh-TW" b="1" i="1" dirty="0"/>
              <a:t>developer</a:t>
            </a:r>
            <a:r>
              <a:rPr lang="en-US" altLang="zh-TW" dirty="0"/>
              <a:t> </a:t>
            </a:r>
            <a:r>
              <a:rPr lang="zh-TW" altLang="en-US" dirty="0"/>
              <a:t>自行設計 </a:t>
            </a:r>
            <a:r>
              <a:rPr lang="en-US" altLang="zh-TW" b="1" i="1" dirty="0"/>
              <a:t>action</a:t>
            </a:r>
            <a:r>
              <a:rPr lang="en-US" altLang="zh-TW" dirty="0"/>
              <a:t> </a:t>
            </a:r>
            <a:r>
              <a:rPr lang="zh-TW" altLang="en-US" dirty="0"/>
              <a:t>這就是所謂的 </a:t>
            </a:r>
            <a:r>
              <a:rPr lang="en-US" altLang="zh-TW" b="1" i="1" dirty="0">
                <a:solidFill>
                  <a:srgbClr val="0000CC"/>
                </a:solidFill>
              </a:rPr>
              <a:t>custom tags</a:t>
            </a:r>
            <a:r>
              <a:rPr lang="en-US" altLang="zh-TW" dirty="0"/>
              <a:t> </a:t>
            </a:r>
            <a:r>
              <a:rPr lang="zh-TW" altLang="en-US" dirty="0"/>
              <a:t>技術。</a:t>
            </a:r>
          </a:p>
        </p:txBody>
      </p:sp>
    </p:spTree>
    <p:extLst>
      <p:ext uri="{BB962C8B-B14F-4D97-AF65-F5344CB8AC3E}">
        <p14:creationId xmlns:p14="http://schemas.microsoft.com/office/powerpoint/2010/main" xmlns="" val="2954293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Rectangle 2">
            <a:extLst>
              <a:ext uri="{FF2B5EF4-FFF2-40B4-BE49-F238E27FC236}">
                <a16:creationId xmlns:a16="http://schemas.microsoft.com/office/drawing/2014/main" xmlns="" id="{8C51960C-B909-2D40-AA1F-64C1F67DD7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600" dirty="0"/>
              <a:t>命令</a:t>
            </a:r>
            <a:r>
              <a:rPr lang="zh-TW" altLang="en-US" sz="3600" dirty="0"/>
              <a:t> </a:t>
            </a:r>
            <a:r>
              <a:rPr lang="en-US" altLang="zh-TW" sz="3600" dirty="0"/>
              <a:t>- </a:t>
            </a:r>
            <a:r>
              <a:rPr lang="en-US" altLang="zh-TW" sz="3600" b="1" dirty="0">
                <a:latin typeface="Verdana" panose="020B0604030504040204" pitchFamily="34" charset="0"/>
              </a:rPr>
              <a:t>Actions</a:t>
            </a:r>
          </a:p>
        </p:txBody>
      </p:sp>
      <p:sp>
        <p:nvSpPr>
          <p:cNvPr id="380931" name="Rectangle 3">
            <a:extLst>
              <a:ext uri="{FF2B5EF4-FFF2-40B4-BE49-F238E27FC236}">
                <a16:creationId xmlns:a16="http://schemas.microsoft.com/office/drawing/2014/main" xmlns="" id="{1B50A286-DCE9-774D-865B-EEFC05B202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628775"/>
            <a:ext cx="7772400" cy="446722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zh-TW" sz="2400" i="1"/>
              <a:t>6</a:t>
            </a:r>
            <a:r>
              <a:rPr lang="en-US" altLang="zh-TW" sz="2400" b="0"/>
              <a:t> </a:t>
            </a:r>
            <a:r>
              <a:rPr lang="zh-TW" altLang="en-US" sz="2400" b="0"/>
              <a:t>種 </a:t>
            </a:r>
            <a:r>
              <a:rPr lang="en-US" altLang="zh-TW" sz="2400" i="1"/>
              <a:t>JSP</a:t>
            </a:r>
            <a:r>
              <a:rPr lang="en-US" altLang="zh-TW" sz="2400" b="0"/>
              <a:t> </a:t>
            </a:r>
            <a:r>
              <a:rPr lang="zh-TW" altLang="en-US" sz="2400" b="0"/>
              <a:t>標準 </a:t>
            </a:r>
            <a:r>
              <a:rPr lang="en-US" altLang="zh-TW" sz="2400" i="1"/>
              <a:t>actions</a:t>
            </a:r>
            <a:r>
              <a:rPr lang="zh-TW" altLang="en-US" sz="2400" b="0"/>
              <a:t>：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&lt;jsp:include …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&lt;jsp:forward …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&lt;jsp:useBean …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&lt;jsp:setProperty …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&lt;jsp:getProperty …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&lt;jsp:plugin … /&gt;</a:t>
            </a:r>
          </a:p>
          <a:p>
            <a:pPr>
              <a:lnSpc>
                <a:spcPct val="80000"/>
              </a:lnSpc>
            </a:pPr>
            <a:r>
              <a:rPr lang="en-US" altLang="zh-TW" sz="2400" i="1"/>
              <a:t>Action</a:t>
            </a:r>
            <a:r>
              <a:rPr lang="en-US" altLang="zh-TW" sz="2400" b="0"/>
              <a:t> </a:t>
            </a:r>
            <a:r>
              <a:rPr lang="zh-TW" altLang="en-US" sz="2400" b="0"/>
              <a:t>範例：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&lt;jsp:include page=“Include.jsp” /&gt;</a:t>
            </a:r>
          </a:p>
          <a:p>
            <a:pPr lvl="1">
              <a:lnSpc>
                <a:spcPct val="80000"/>
              </a:lnSpc>
            </a:pPr>
            <a:r>
              <a:rPr lang="en-US" altLang="zh-TW" sz="2000" b="1" i="1"/>
              <a:t>&lt;jsp:useBean id=“address” class=“AddressBean” scope=“session” /&gt;</a:t>
            </a:r>
          </a:p>
        </p:txBody>
      </p:sp>
    </p:spTree>
    <p:extLst>
      <p:ext uri="{BB962C8B-B14F-4D97-AF65-F5344CB8AC3E}">
        <p14:creationId xmlns:p14="http://schemas.microsoft.com/office/powerpoint/2010/main" xmlns="" val="1937991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page </a:t>
            </a:r>
            <a:r>
              <a:rPr lang="zh-CN" altLang="en-US" sz="2600" dirty="0"/>
              <a:t>屬性宣告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34847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>
            <a:extLst>
              <a:ext uri="{FF2B5EF4-FFF2-40B4-BE49-F238E27FC236}">
                <a16:creationId xmlns:a16="http://schemas.microsoft.com/office/drawing/2014/main" xmlns="" id="{09C572CA-EA65-5043-B102-98880360C4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剖析</a:t>
            </a:r>
            <a:r>
              <a:rPr lang="zh-TW" altLang="en-US" dirty="0"/>
              <a:t> </a:t>
            </a:r>
            <a:r>
              <a:rPr lang="en-US" altLang="zh-TW" dirty="0">
                <a:latin typeface="Verdana" panose="020B0604030504040204" pitchFamily="34" charset="0"/>
              </a:rPr>
              <a:t>page</a:t>
            </a:r>
            <a:r>
              <a:rPr lang="en-US" altLang="zh-TW" dirty="0"/>
              <a:t> </a:t>
            </a:r>
            <a:r>
              <a:rPr lang="zh-TW" altLang="en-US" dirty="0"/>
              <a:t>宣告屬性</a:t>
            </a:r>
          </a:p>
        </p:txBody>
      </p:sp>
      <p:sp>
        <p:nvSpPr>
          <p:cNvPr id="416771" name="Rectangle 3">
            <a:extLst>
              <a:ext uri="{FF2B5EF4-FFF2-40B4-BE49-F238E27FC236}">
                <a16:creationId xmlns:a16="http://schemas.microsoft.com/office/drawing/2014/main" xmlns="" id="{2F0ED65D-BBB0-BA42-B98D-6EACA4BD06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TW" altLang="zh-TW" sz="2600" b="0" dirty="0"/>
              <a:t>剖析</a:t>
            </a:r>
            <a:r>
              <a:rPr lang="zh-TW" altLang="en-US" sz="2600" b="0" dirty="0"/>
              <a:t> </a:t>
            </a:r>
            <a:r>
              <a:rPr lang="en-US" altLang="zh-TW" sz="2600" dirty="0"/>
              <a:t>page</a:t>
            </a:r>
            <a:r>
              <a:rPr lang="en-US" altLang="zh-TW" sz="2600" b="0" dirty="0"/>
              <a:t> </a:t>
            </a:r>
            <a:r>
              <a:rPr lang="zh-TW" altLang="en-US" sz="2600" b="0" dirty="0"/>
              <a:t>宣告屬性</a:t>
            </a:r>
          </a:p>
          <a:p>
            <a:pPr lvl="1">
              <a:lnSpc>
                <a:spcPct val="90000"/>
              </a:lnSpc>
            </a:pPr>
            <a:r>
              <a:rPr lang="en-US" altLang="zh-TW" sz="2400" dirty="0">
                <a:solidFill>
                  <a:srgbClr val="008000"/>
                </a:solidFill>
              </a:rPr>
              <a:t>import</a:t>
            </a:r>
            <a:r>
              <a:rPr lang="en-US" altLang="zh-TW" sz="2400" b="0" dirty="0">
                <a:solidFill>
                  <a:srgbClr val="008000"/>
                </a:solidFill>
              </a:rPr>
              <a:t> </a:t>
            </a:r>
            <a:r>
              <a:rPr lang="zh-TW" altLang="en-US" sz="2400" b="0" dirty="0">
                <a:solidFill>
                  <a:srgbClr val="008000"/>
                </a:solidFill>
              </a:rPr>
              <a:t>與 </a:t>
            </a:r>
            <a:r>
              <a:rPr lang="en-US" altLang="zh-TW" sz="2400" dirty="0">
                <a:solidFill>
                  <a:srgbClr val="008000"/>
                </a:solidFill>
              </a:rPr>
              <a:t>session</a:t>
            </a:r>
          </a:p>
          <a:p>
            <a:pPr lvl="1">
              <a:lnSpc>
                <a:spcPct val="90000"/>
              </a:lnSpc>
            </a:pPr>
            <a:r>
              <a:rPr lang="en-US" altLang="zh-TW" sz="2400" dirty="0" err="1">
                <a:solidFill>
                  <a:srgbClr val="008000"/>
                </a:solidFill>
              </a:rPr>
              <a:t>errorPage</a:t>
            </a:r>
            <a:r>
              <a:rPr lang="en-US" altLang="zh-TW" sz="2400" b="0" dirty="0">
                <a:solidFill>
                  <a:srgbClr val="008000"/>
                </a:solidFill>
              </a:rPr>
              <a:t> </a:t>
            </a:r>
            <a:r>
              <a:rPr lang="zh-TW" altLang="en-US" sz="2400" b="0" dirty="0">
                <a:solidFill>
                  <a:srgbClr val="008000"/>
                </a:solidFill>
              </a:rPr>
              <a:t>與 </a:t>
            </a:r>
            <a:r>
              <a:rPr lang="en-US" altLang="zh-TW" sz="2400" dirty="0" err="1">
                <a:solidFill>
                  <a:srgbClr val="008000"/>
                </a:solidFill>
              </a:rPr>
              <a:t>isErrorPage</a:t>
            </a:r>
            <a:endParaRPr lang="en-US" altLang="zh-TW" sz="2400" dirty="0">
              <a:solidFill>
                <a:srgbClr val="008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altLang="zh-TW" sz="2400" dirty="0">
                <a:solidFill>
                  <a:srgbClr val="008000"/>
                </a:solidFill>
              </a:rPr>
              <a:t>buffer</a:t>
            </a:r>
            <a:r>
              <a:rPr lang="en-US" altLang="zh-TW" sz="2400" b="0" dirty="0">
                <a:solidFill>
                  <a:srgbClr val="008000"/>
                </a:solidFill>
              </a:rPr>
              <a:t> </a:t>
            </a:r>
            <a:r>
              <a:rPr lang="zh-TW" altLang="en-US" sz="2400" b="0" dirty="0">
                <a:solidFill>
                  <a:srgbClr val="008000"/>
                </a:solidFill>
              </a:rPr>
              <a:t>與 </a:t>
            </a:r>
            <a:r>
              <a:rPr lang="en-US" altLang="zh-TW" sz="2400" dirty="0" err="1">
                <a:solidFill>
                  <a:srgbClr val="008000"/>
                </a:solidFill>
              </a:rPr>
              <a:t>autoFlush</a:t>
            </a:r>
            <a:endParaRPr lang="en-US" altLang="zh-TW" sz="2400" dirty="0">
              <a:solidFill>
                <a:srgbClr val="008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altLang="zh-TW" sz="2400" dirty="0" err="1">
                <a:solidFill>
                  <a:srgbClr val="008000"/>
                </a:solidFill>
              </a:rPr>
              <a:t>isThreadSafe</a:t>
            </a:r>
            <a:endParaRPr lang="en-US" altLang="zh-TW" sz="2400" dirty="0">
              <a:solidFill>
                <a:srgbClr val="008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altLang="zh-TW" sz="2200" dirty="0" err="1">
                <a:solidFill>
                  <a:srgbClr val="008000"/>
                </a:solidFill>
              </a:rPr>
              <a:t>contentType</a:t>
            </a:r>
            <a:r>
              <a:rPr lang="en-US" altLang="zh-TW" sz="2200" b="0" dirty="0">
                <a:solidFill>
                  <a:srgbClr val="008000"/>
                </a:solidFill>
              </a:rPr>
              <a:t> </a:t>
            </a:r>
            <a:r>
              <a:rPr lang="zh-TW" altLang="en-US" sz="2200" b="0" dirty="0">
                <a:solidFill>
                  <a:srgbClr val="008000"/>
                </a:solidFill>
              </a:rPr>
              <a:t>與 </a:t>
            </a:r>
            <a:r>
              <a:rPr lang="en-US" altLang="zh-TW" sz="2200" dirty="0" err="1">
                <a:solidFill>
                  <a:srgbClr val="008000"/>
                </a:solidFill>
              </a:rPr>
              <a:t>pageEncoding</a:t>
            </a:r>
            <a:endParaRPr lang="en-US" altLang="zh-TW" sz="2200" dirty="0">
              <a:solidFill>
                <a:srgbClr val="008000"/>
              </a:solidFill>
            </a:endParaRPr>
          </a:p>
          <a:p>
            <a:pPr lvl="1">
              <a:lnSpc>
                <a:spcPct val="90000"/>
              </a:lnSpc>
            </a:pPr>
            <a:r>
              <a:rPr lang="zh-TW" altLang="en-US" sz="2200" b="0" dirty="0">
                <a:solidFill>
                  <a:srgbClr val="008000"/>
                </a:solidFill>
              </a:rPr>
              <a:t>其他屬</a:t>
            </a:r>
            <a:r>
              <a:rPr lang="zh-TW" altLang="en-US" sz="2200" b="0" dirty="0"/>
              <a:t>性 </a:t>
            </a:r>
            <a:r>
              <a:rPr lang="en-US" altLang="zh-TW" sz="2200" b="0" dirty="0"/>
              <a:t>(</a:t>
            </a:r>
            <a:r>
              <a:rPr lang="en-US" altLang="zh-TW" sz="2200" dirty="0"/>
              <a:t>language</a:t>
            </a:r>
            <a:r>
              <a:rPr lang="zh-TW" altLang="en-US" sz="2200" b="0" dirty="0"/>
              <a:t>、</a:t>
            </a:r>
            <a:r>
              <a:rPr lang="en-US" altLang="zh-TW" sz="2200" dirty="0"/>
              <a:t>extends</a:t>
            </a:r>
            <a:r>
              <a:rPr lang="en-US" altLang="zh-TW" sz="2200" b="0" dirty="0"/>
              <a:t> </a:t>
            </a:r>
            <a:r>
              <a:rPr lang="zh-TW" altLang="en-US" sz="2200" b="0" dirty="0"/>
              <a:t>與 </a:t>
            </a:r>
            <a:r>
              <a:rPr lang="en-US" altLang="zh-TW" sz="2200" dirty="0"/>
              <a:t>info</a:t>
            </a:r>
            <a:r>
              <a:rPr lang="en-US" altLang="zh-TW" sz="2200" b="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="" val="1977051517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Rectangle 2">
            <a:extLst>
              <a:ext uri="{FF2B5EF4-FFF2-40B4-BE49-F238E27FC236}">
                <a16:creationId xmlns:a16="http://schemas.microsoft.com/office/drawing/2014/main" xmlns="" id="{686CA943-67CB-AB4B-B18D-BE3C35BE6A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sz="3500" dirty="0"/>
              <a:t>剖析</a:t>
            </a:r>
            <a:r>
              <a:rPr lang="zh-TW" altLang="en-US" sz="3500" dirty="0"/>
              <a:t> </a:t>
            </a:r>
            <a:r>
              <a:rPr lang="en-US" altLang="zh-TW" sz="3500" b="1" dirty="0">
                <a:latin typeface="Verdana" panose="020B0604030504040204" pitchFamily="34" charset="0"/>
              </a:rPr>
              <a:t>page</a:t>
            </a:r>
            <a:r>
              <a:rPr lang="en-US" altLang="zh-TW" sz="3500" dirty="0"/>
              <a:t> </a:t>
            </a:r>
            <a:r>
              <a:rPr lang="zh-TW" altLang="en-US" sz="3500" dirty="0"/>
              <a:t>宣告屬性</a:t>
            </a:r>
            <a:endParaRPr lang="zh-TW" altLang="en-US" sz="3600" dirty="0"/>
          </a:p>
        </p:txBody>
      </p:sp>
      <p:sp>
        <p:nvSpPr>
          <p:cNvPr id="395267" name="Rectangle 3">
            <a:extLst>
              <a:ext uri="{FF2B5EF4-FFF2-40B4-BE49-F238E27FC236}">
                <a16:creationId xmlns:a16="http://schemas.microsoft.com/office/drawing/2014/main" xmlns="" id="{EDA1950F-FD31-D141-AE4E-18F8834188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920037" cy="4322762"/>
          </a:xfrm>
        </p:spPr>
        <p:txBody>
          <a:bodyPr/>
          <a:lstStyle/>
          <a:p>
            <a:pPr marL="0" indent="0"/>
            <a:r>
              <a:rPr kumimoji="0" lang="en-US" altLang="zh-TW" i="1"/>
              <a:t>pa</a:t>
            </a:r>
            <a:r>
              <a:rPr lang="en-US" altLang="zh-TW" i="1"/>
              <a:t>ge</a:t>
            </a:r>
            <a:r>
              <a:rPr lang="en-US" altLang="zh-TW" b="0"/>
              <a:t> </a:t>
            </a:r>
            <a:r>
              <a:rPr lang="zh-TW" altLang="en-US" b="0"/>
              <a:t>是屬於 </a:t>
            </a:r>
            <a:r>
              <a:rPr lang="en-US" altLang="zh-TW" i="1"/>
              <a:t>directive</a:t>
            </a:r>
            <a:r>
              <a:rPr lang="en-US" altLang="zh-TW" b="0"/>
              <a:t> </a:t>
            </a:r>
            <a:r>
              <a:rPr lang="zh-TW" altLang="en-US" b="0"/>
              <a:t>層級的屬性</a:t>
            </a:r>
            <a:r>
              <a:rPr lang="zh-TW" altLang="zh-TW" b="0"/>
              <a:t>，</a:t>
            </a:r>
            <a:r>
              <a:rPr lang="zh-TW" altLang="en-US" b="0"/>
              <a:t>會在 </a:t>
            </a:r>
            <a:r>
              <a:rPr lang="en-US" altLang="zh-TW" i="1"/>
              <a:t>translation</a:t>
            </a:r>
            <a:r>
              <a:rPr lang="en-US" altLang="zh-TW" b="0"/>
              <a:t> </a:t>
            </a:r>
            <a:r>
              <a:rPr lang="zh-TW" altLang="en-US" b="0"/>
              <a:t>時期先行將該相關資訊</a:t>
            </a:r>
            <a:r>
              <a:rPr lang="en-US" altLang="zh-TW" i="1"/>
              <a:t>/</a:t>
            </a:r>
            <a:r>
              <a:rPr lang="zh-TW" altLang="en-US" b="0"/>
              <a:t>定義提供給 </a:t>
            </a:r>
            <a:r>
              <a:rPr lang="en-US" altLang="zh-TW" i="1"/>
              <a:t>engine</a:t>
            </a:r>
            <a:r>
              <a:rPr lang="en-US" altLang="zh-TW" b="0"/>
              <a:t> </a:t>
            </a:r>
            <a:r>
              <a:rPr lang="zh-TW" altLang="en-US" b="0"/>
              <a:t>以便產生完整的 </a:t>
            </a:r>
            <a:r>
              <a:rPr lang="en-US" altLang="zh-TW" i="1"/>
              <a:t>servlet source code (*.java)</a:t>
            </a:r>
            <a:r>
              <a:rPr lang="zh-TW" altLang="en-US" b="0"/>
              <a:t>。</a:t>
            </a:r>
          </a:p>
          <a:p>
            <a:pPr marL="0" indent="0"/>
            <a:endParaRPr lang="zh-TW" altLang="en-US" sz="2400" b="0"/>
          </a:p>
          <a:p>
            <a:pPr marL="0" indent="0"/>
            <a:r>
              <a:rPr lang="en-US" altLang="zh-TW" i="1"/>
              <a:t>page</a:t>
            </a:r>
            <a:r>
              <a:rPr lang="en-US" altLang="zh-TW" b="0"/>
              <a:t> </a:t>
            </a:r>
            <a:r>
              <a:rPr lang="zh-TW" altLang="en-US" b="0"/>
              <a:t>的屬性元：</a:t>
            </a:r>
          </a:p>
          <a:p>
            <a:pPr lvl="1"/>
            <a:r>
              <a:rPr lang="en-US" altLang="en-US" sz="2000" b="1" i="1"/>
              <a:t>import、session、errorPage、isErrorPage、buffer、autoFlush、isThreadSafe、contentType、pageEncoding、language、extends</a:t>
            </a:r>
            <a:r>
              <a:rPr lang="en-US" altLang="en-US" sz="2000"/>
              <a:t> 與 </a:t>
            </a:r>
            <a:r>
              <a:rPr lang="en-US" altLang="en-US" sz="2000" b="1" i="1"/>
              <a:t>info</a:t>
            </a:r>
            <a:r>
              <a:rPr lang="en-US" altLang="zh-TW" sz="2000"/>
              <a:t> </a:t>
            </a:r>
            <a:r>
              <a:rPr lang="zh-TW" altLang="en-US" sz="2000"/>
              <a:t>等 </a:t>
            </a:r>
            <a:r>
              <a:rPr lang="en-US" altLang="zh-TW" sz="2000" b="1" i="1"/>
              <a:t>12</a:t>
            </a:r>
            <a:r>
              <a:rPr lang="en-US" altLang="zh-TW" sz="2000"/>
              <a:t> </a:t>
            </a:r>
            <a:r>
              <a:rPr lang="zh-TW" altLang="en-US" sz="2000"/>
              <a:t>個。</a:t>
            </a:r>
          </a:p>
        </p:txBody>
      </p:sp>
    </p:spTree>
    <p:extLst>
      <p:ext uri="{BB962C8B-B14F-4D97-AF65-F5344CB8AC3E}">
        <p14:creationId xmlns:p14="http://schemas.microsoft.com/office/powerpoint/2010/main" xmlns="" val="34228870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>
            <a:extLst>
              <a:ext uri="{FF2B5EF4-FFF2-40B4-BE49-F238E27FC236}">
                <a16:creationId xmlns:a16="http://schemas.microsoft.com/office/drawing/2014/main" xmlns="" id="{D42E969B-8115-DE42-B829-55A51AA8CB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import</a:t>
            </a:r>
            <a:r>
              <a:rPr lang="en-US" altLang="zh-TW" sz="3600" dirty="0"/>
              <a:t> </a:t>
            </a:r>
            <a:r>
              <a:rPr lang="zh-TW" altLang="en-US" sz="3600" dirty="0"/>
              <a:t>與 </a:t>
            </a:r>
            <a:r>
              <a:rPr lang="en-US" altLang="zh-TW" sz="3600" b="1" dirty="0">
                <a:latin typeface="Verdana" panose="020B0604030504040204" pitchFamily="34" charset="0"/>
              </a:rPr>
              <a:t>session</a:t>
            </a:r>
          </a:p>
        </p:txBody>
      </p:sp>
      <p:sp>
        <p:nvSpPr>
          <p:cNvPr id="398340" name="Rectangle 4">
            <a:extLst>
              <a:ext uri="{FF2B5EF4-FFF2-40B4-BE49-F238E27FC236}">
                <a16:creationId xmlns:a16="http://schemas.microsoft.com/office/drawing/2014/main" xmlns="" id="{1FDF9A95-79B4-C54E-A2A7-80A5C32BF1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00213"/>
            <a:ext cx="7920037" cy="4968875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import</a:t>
            </a:r>
            <a:r>
              <a:rPr lang="en-US" altLang="zh-TW" i="1"/>
              <a:t> … %&gt;</a:t>
            </a:r>
            <a:r>
              <a:rPr lang="zh-TW" altLang="en-US"/>
              <a:t>：</a:t>
            </a:r>
          </a:p>
          <a:p>
            <a:pPr lvl="1"/>
            <a:r>
              <a:rPr lang="zh-TW" altLang="en-US"/>
              <a:t>如同撰寫 </a:t>
            </a:r>
            <a:r>
              <a:rPr lang="en-US" altLang="zh-TW" b="1" i="1"/>
              <a:t>Java</a:t>
            </a:r>
            <a:r>
              <a:rPr lang="en-US" altLang="zh-TW"/>
              <a:t> </a:t>
            </a:r>
            <a:r>
              <a:rPr lang="zh-TW" altLang="en-US"/>
              <a:t>程式一樣，自行載入相關套件。</a:t>
            </a:r>
          </a:p>
          <a:p>
            <a:pPr lvl="1"/>
            <a:r>
              <a:rPr lang="zh-TW" altLang="en-US"/>
              <a:t>語法：</a:t>
            </a:r>
          </a:p>
          <a:p>
            <a:pPr lvl="2"/>
            <a:r>
              <a:rPr lang="zh-TW" altLang="en-US" sz="2200"/>
              <a:t>單一載入：</a:t>
            </a:r>
            <a:br>
              <a:rPr lang="zh-TW" altLang="en-US" sz="2200"/>
            </a:br>
            <a:r>
              <a:rPr lang="en-US" altLang="zh-TW" sz="2200" b="1" i="1"/>
              <a:t>&lt;%@ page import=“java.io.*”%&gt;</a:t>
            </a:r>
          </a:p>
          <a:p>
            <a:pPr lvl="2"/>
            <a:r>
              <a:rPr lang="zh-TW" altLang="en-US" sz="2200"/>
              <a:t>多重載入 </a:t>
            </a:r>
            <a:r>
              <a:rPr lang="en-US" altLang="zh-TW" sz="2200"/>
              <a:t>(</a:t>
            </a:r>
            <a:r>
              <a:rPr lang="zh-TW" altLang="en-US" sz="2200"/>
              <a:t>一</a:t>
            </a:r>
            <a:r>
              <a:rPr lang="en-US" altLang="zh-TW" sz="2200"/>
              <a:t>)</a:t>
            </a:r>
            <a:r>
              <a:rPr lang="zh-TW" altLang="en-US" sz="2200"/>
              <a:t>：</a:t>
            </a:r>
            <a:br>
              <a:rPr lang="zh-TW" altLang="en-US" sz="2200"/>
            </a:br>
            <a:r>
              <a:rPr lang="en-US" altLang="zh-TW" sz="2200" b="1" i="1"/>
              <a:t>&lt;%@ page import=“java.io.*”%&gt;</a:t>
            </a:r>
            <a:br>
              <a:rPr lang="en-US" altLang="zh-TW" sz="2200" b="1" i="1"/>
            </a:br>
            <a:r>
              <a:rPr lang="en-US" altLang="zh-TW" sz="2200" b="1" i="1"/>
              <a:t>&lt;%@ page import=“java.util.*”%&gt;</a:t>
            </a:r>
          </a:p>
          <a:p>
            <a:pPr lvl="2"/>
            <a:r>
              <a:rPr lang="zh-TW" altLang="en-US" sz="2200"/>
              <a:t>多重載入 </a:t>
            </a:r>
            <a:r>
              <a:rPr lang="en-US" altLang="zh-TW" sz="2200"/>
              <a:t>(</a:t>
            </a:r>
            <a:r>
              <a:rPr lang="zh-TW" altLang="en-US" sz="2200"/>
              <a:t>二</a:t>
            </a:r>
            <a:r>
              <a:rPr lang="en-US" altLang="zh-TW" sz="2200"/>
              <a:t>) </a:t>
            </a:r>
            <a:r>
              <a:rPr lang="zh-TW" altLang="en-US" sz="2200"/>
              <a:t>利用逗號 ”</a:t>
            </a:r>
            <a:r>
              <a:rPr lang="en-US" altLang="zh-TW" sz="2200" b="1">
                <a:solidFill>
                  <a:srgbClr val="FF0000"/>
                </a:solidFill>
              </a:rPr>
              <a:t>,</a:t>
            </a:r>
            <a:r>
              <a:rPr lang="en-US" altLang="zh-TW" sz="2200"/>
              <a:t>” </a:t>
            </a:r>
            <a:r>
              <a:rPr lang="zh-TW" altLang="en-US" sz="2200"/>
              <a:t>區隔：</a:t>
            </a:r>
            <a:br>
              <a:rPr lang="zh-TW" altLang="en-US" sz="2200"/>
            </a:br>
            <a:r>
              <a:rPr lang="en-US" altLang="zh-TW" sz="2200" b="1" i="1"/>
              <a:t>&lt;%@ page import=“java.io.*</a:t>
            </a:r>
            <a:r>
              <a:rPr lang="en-US" altLang="zh-TW" sz="2200" b="1" i="1">
                <a:solidFill>
                  <a:srgbClr val="FF0000"/>
                </a:solidFill>
              </a:rPr>
              <a:t>,</a:t>
            </a:r>
            <a:r>
              <a:rPr lang="en-US" altLang="zh-TW" sz="2200" b="1" i="1"/>
              <a:t> java.util.*</a:t>
            </a:r>
            <a:r>
              <a:rPr lang="en-US" altLang="zh-TW" sz="2200" b="1" i="1">
                <a:solidFill>
                  <a:srgbClr val="FF0000"/>
                </a:solidFill>
              </a:rPr>
              <a:t>,</a:t>
            </a:r>
            <a:r>
              <a:rPr lang="en-US" altLang="zh-TW" sz="2200" b="1" i="1"/>
              <a:t> java.text.*”%&gt;</a:t>
            </a:r>
            <a:endParaRPr lang="en-US" altLang="zh-TW" sz="2200"/>
          </a:p>
        </p:txBody>
      </p:sp>
    </p:spTree>
    <p:extLst>
      <p:ext uri="{BB962C8B-B14F-4D97-AF65-F5344CB8AC3E}">
        <p14:creationId xmlns:p14="http://schemas.microsoft.com/office/powerpoint/2010/main" xmlns="" val="33216299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4" name="Rectangle 2">
            <a:extLst>
              <a:ext uri="{FF2B5EF4-FFF2-40B4-BE49-F238E27FC236}">
                <a16:creationId xmlns:a16="http://schemas.microsoft.com/office/drawing/2014/main" xmlns="" id="{4F4ACBD1-759E-644C-85E7-BEA340BAB4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import</a:t>
            </a:r>
            <a:r>
              <a:rPr lang="en-US" altLang="zh-TW" sz="3600" dirty="0"/>
              <a:t> </a:t>
            </a:r>
            <a:r>
              <a:rPr lang="zh-TW" altLang="en-US" sz="3600" dirty="0"/>
              <a:t>與 </a:t>
            </a:r>
            <a:r>
              <a:rPr lang="en-US" altLang="zh-TW" sz="3600" b="1" dirty="0">
                <a:latin typeface="Verdana" panose="020B0604030504040204" pitchFamily="34" charset="0"/>
              </a:rPr>
              <a:t>session</a:t>
            </a:r>
          </a:p>
        </p:txBody>
      </p:sp>
      <p:sp>
        <p:nvSpPr>
          <p:cNvPr id="397315" name="Rectangle 3">
            <a:extLst>
              <a:ext uri="{FF2B5EF4-FFF2-40B4-BE49-F238E27FC236}">
                <a16:creationId xmlns:a16="http://schemas.microsoft.com/office/drawing/2014/main" xmlns="" id="{6BCD0D38-DD25-204F-9848-65D2E67C98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2384425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session</a:t>
            </a:r>
            <a:r>
              <a:rPr lang="en-US" altLang="zh-TW" i="1"/>
              <a:t> … %&gt;</a:t>
            </a:r>
            <a:r>
              <a:rPr lang="zh-TW" altLang="en-US"/>
              <a:t>：</a:t>
            </a:r>
          </a:p>
          <a:p>
            <a:pPr lvl="1"/>
            <a:r>
              <a:rPr lang="zh-TW" altLang="en-US"/>
              <a:t>是用來告知 </a:t>
            </a:r>
            <a:r>
              <a:rPr lang="en-US" altLang="zh-TW" b="1" i="1"/>
              <a:t>engine</a:t>
            </a:r>
            <a:r>
              <a:rPr lang="en-US" altLang="zh-TW"/>
              <a:t> </a:t>
            </a:r>
            <a:r>
              <a:rPr lang="zh-TW" altLang="en-US"/>
              <a:t>是否要宣告 </a:t>
            </a:r>
            <a:r>
              <a:rPr lang="en-US" altLang="zh-TW" b="1" i="1"/>
              <a:t>session</a:t>
            </a:r>
            <a:r>
              <a:rPr lang="en-US" altLang="zh-TW"/>
              <a:t> </a:t>
            </a:r>
            <a:r>
              <a:rPr lang="zh-TW" altLang="en-US"/>
              <a:t>隱含變數？預設是有宣告 </a:t>
            </a:r>
            <a:r>
              <a:rPr lang="en-US" altLang="zh-TW" b="1" i="1"/>
              <a:t>session</a:t>
            </a:r>
            <a:r>
              <a:rPr lang="en-US" altLang="zh-TW"/>
              <a:t> </a:t>
            </a:r>
            <a:r>
              <a:rPr lang="zh-TW" altLang="en-US"/>
              <a:t>隱含變數。</a:t>
            </a:r>
          </a:p>
          <a:p>
            <a:pPr lvl="1"/>
            <a:r>
              <a:rPr lang="zh-TW" altLang="en-US"/>
              <a:t>若不要有 </a:t>
            </a:r>
            <a:r>
              <a:rPr lang="en-US" altLang="zh-TW" b="1" i="1"/>
              <a:t>session</a:t>
            </a:r>
            <a:r>
              <a:rPr lang="en-US" altLang="zh-TW"/>
              <a:t> </a:t>
            </a:r>
            <a:r>
              <a:rPr lang="zh-TW" altLang="en-US"/>
              <a:t>隱含變數，可利用：</a:t>
            </a:r>
            <a:br>
              <a:rPr lang="zh-TW" altLang="en-US"/>
            </a:br>
            <a:r>
              <a:rPr lang="en-US" altLang="zh-TW" b="1" i="1"/>
              <a:t>&lt;%@ page session=“</a:t>
            </a:r>
            <a:r>
              <a:rPr lang="en-US" altLang="zh-TW" b="1" i="1">
                <a:solidFill>
                  <a:srgbClr val="006600"/>
                </a:solidFill>
              </a:rPr>
              <a:t>false</a:t>
            </a:r>
            <a:r>
              <a:rPr lang="en-US" altLang="zh-TW" b="1" i="1"/>
              <a:t>” %&gt;</a:t>
            </a:r>
          </a:p>
        </p:txBody>
      </p:sp>
      <p:graphicFrame>
        <p:nvGraphicFramePr>
          <p:cNvPr id="397324" name="Group 12">
            <a:extLst>
              <a:ext uri="{FF2B5EF4-FFF2-40B4-BE49-F238E27FC236}">
                <a16:creationId xmlns:a16="http://schemas.microsoft.com/office/drawing/2014/main" xmlns="" id="{8EE5F0D4-B52C-704A-9ED7-2179C4861548}"/>
              </a:ext>
            </a:extLst>
          </p:cNvPr>
          <p:cNvGraphicFramePr>
            <a:graphicFrameLocks noGrp="1"/>
          </p:cNvGraphicFramePr>
          <p:nvPr/>
        </p:nvGraphicFramePr>
        <p:xfrm>
          <a:off x="1652588" y="4229100"/>
          <a:ext cx="6734175" cy="1728788"/>
        </p:xfrm>
        <a:graphic>
          <a:graphicData uri="http://schemas.openxmlformats.org/drawingml/2006/table">
            <a:tbl>
              <a:tblPr/>
              <a:tblGrid>
                <a:gridCol w="6734175">
                  <a:extLst>
                    <a:ext uri="{9D8B030D-6E8A-4147-A177-3AD203B41FA5}">
                      <a16:colId xmlns:a16="http://schemas.microsoft.com/office/drawing/2014/main" xmlns="" val="353344914"/>
                    </a:ext>
                  </a:extLst>
                </a:gridCol>
              </a:tblGrid>
              <a:tr h="1728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public void _jspService() 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…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</a:t>
                      </a: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session = pageContext.getSession();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…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36408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6812414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7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97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97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97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>
            <a:extLst>
              <a:ext uri="{FF2B5EF4-FFF2-40B4-BE49-F238E27FC236}">
                <a16:creationId xmlns:a16="http://schemas.microsoft.com/office/drawing/2014/main" xmlns="" id="{E93F94C7-A44B-5C4E-9F88-36110AC636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 err="1">
                <a:latin typeface="Verdana" panose="020B0604030504040204" pitchFamily="34" charset="0"/>
              </a:rPr>
              <a:t>errorPage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isErrorPage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00387" name="Rectangle 3">
            <a:extLst>
              <a:ext uri="{FF2B5EF4-FFF2-40B4-BE49-F238E27FC236}">
                <a16:creationId xmlns:a16="http://schemas.microsoft.com/office/drawing/2014/main" xmlns="" id="{F5900552-B983-ED4F-80B6-2D46888FB6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3988" cy="4114800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errorPage</a:t>
            </a:r>
            <a:r>
              <a:rPr lang="en-US" altLang="zh-TW" i="1"/>
              <a:t> … %&gt;</a:t>
            </a:r>
            <a:r>
              <a:rPr lang="zh-TW" altLang="en-US"/>
              <a:t>：</a:t>
            </a:r>
          </a:p>
          <a:p>
            <a:pPr lvl="1"/>
            <a:r>
              <a:rPr lang="zh-TW" altLang="en-US"/>
              <a:t>當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發生例外狀況時除了可由系統本身自行處裡外，也可以利用 </a:t>
            </a:r>
            <a:r>
              <a:rPr lang="en-US" altLang="zh-TW" b="1" i="1"/>
              <a:t>errorPage</a:t>
            </a:r>
            <a:r>
              <a:rPr lang="en-US" altLang="zh-TW"/>
              <a:t> </a:t>
            </a:r>
            <a:r>
              <a:rPr lang="zh-TW" altLang="en-US"/>
              <a:t>屬性設定自定的委任錯誤處理頁面。</a:t>
            </a:r>
          </a:p>
          <a:p>
            <a:pPr lvl="1"/>
            <a:r>
              <a:rPr lang="zh-TW" altLang="en-US"/>
              <a:t>語法：</a:t>
            </a:r>
            <a:br>
              <a:rPr lang="zh-TW" altLang="en-US"/>
            </a:br>
            <a:r>
              <a:rPr lang="en-US" altLang="zh-TW" sz="2000" b="1" i="1"/>
              <a:t>&lt;%@ page errorPage=“error1.jsp”%&gt;</a:t>
            </a:r>
            <a:br>
              <a:rPr lang="en-US" altLang="zh-TW" sz="2000" b="1" i="1"/>
            </a:br>
            <a:r>
              <a:rPr lang="en-US" altLang="zh-TW" sz="2000" b="1" i="1"/>
              <a:t>&lt;%@ page errorPage=“error2.html”%&gt;</a:t>
            </a:r>
          </a:p>
        </p:txBody>
      </p:sp>
    </p:spTree>
    <p:extLst>
      <p:ext uri="{BB962C8B-B14F-4D97-AF65-F5344CB8AC3E}">
        <p14:creationId xmlns:p14="http://schemas.microsoft.com/office/powerpoint/2010/main" xmlns="" val="2027875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AC201BD-0937-8A44-AE08-E9B1A1AD8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JSP </a:t>
            </a:r>
            <a:r>
              <a:rPr kumimoji="1" lang="zh-CN" altLang="en-US" dirty="0"/>
              <a:t>標籤樣式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25B86CCA-89D0-D140-AF8A-6951E5A2D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&lt;%@ </a:t>
            </a:r>
            <a:r>
              <a:rPr kumimoji="1" lang="zh-CN" altLang="en-US" dirty="0"/>
              <a:t>指令設定</a:t>
            </a:r>
            <a:endParaRPr kumimoji="1" lang="en-US" altLang="zh-CN" dirty="0"/>
          </a:p>
          <a:p>
            <a:r>
              <a:rPr lang="en-US" altLang="zh-TW" dirty="0"/>
              <a:t>&lt;%! </a:t>
            </a:r>
            <a:r>
              <a:rPr lang="zh-CN" altLang="en-US" dirty="0"/>
              <a:t>宣告實作區</a:t>
            </a:r>
            <a:endParaRPr lang="en-US" altLang="zh-CN" dirty="0"/>
          </a:p>
          <a:p>
            <a:r>
              <a:rPr kumimoji="1" lang="en-US" altLang="zh-TW" dirty="0"/>
              <a:t>&lt;% </a:t>
            </a:r>
            <a:r>
              <a:rPr kumimoji="1" lang="zh-CN" altLang="en-US" dirty="0"/>
              <a:t>程式邏輯片段</a:t>
            </a:r>
            <a:endParaRPr kumimoji="1" lang="en-US" altLang="zh-CN" dirty="0"/>
          </a:p>
          <a:p>
            <a:r>
              <a:rPr lang="en-US" altLang="zh-TW" dirty="0"/>
              <a:t>&lt;%= </a:t>
            </a:r>
            <a:r>
              <a:rPr lang="zh-CN" altLang="en-US" dirty="0"/>
              <a:t>顯示資料，</a:t>
            </a:r>
            <a:r>
              <a:rPr lang="zh-TW" altLang="en-US"/>
              <a:t>相當於</a:t>
            </a:r>
            <a:r>
              <a:rPr lang="en-US" altLang="zh-CN"/>
              <a:t> </a:t>
            </a:r>
            <a:r>
              <a:rPr lang="en-US" altLang="zh-CN" dirty="0" err="1"/>
              <a:t>out.print</a:t>
            </a:r>
            <a:r>
              <a:rPr lang="en-US" altLang="zh-CN" dirty="0"/>
              <a:t>();</a:t>
            </a:r>
          </a:p>
          <a:p>
            <a:r>
              <a:rPr kumimoji="1" lang="en-US" altLang="zh-TW" dirty="0"/>
              <a:t>&lt;%-- </a:t>
            </a:r>
            <a:r>
              <a:rPr kumimoji="1" lang="zh-CN" altLang="en-US" dirty="0"/>
              <a:t>註解</a:t>
            </a:r>
            <a:endParaRPr kumimoji="1" lang="en-US" altLang="zh-CN" dirty="0"/>
          </a:p>
          <a:p>
            <a:r>
              <a:rPr lang="en-US" altLang="zh-TW" dirty="0"/>
              <a:t>${ } EL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687882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>
            <a:extLst>
              <a:ext uri="{FF2B5EF4-FFF2-40B4-BE49-F238E27FC236}">
                <a16:creationId xmlns:a16="http://schemas.microsoft.com/office/drawing/2014/main" xmlns="" id="{BA8BEE13-B911-A248-BCFF-02157A53AF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 err="1">
                <a:latin typeface="Verdana" panose="020B0604030504040204" pitchFamily="34" charset="0"/>
              </a:rPr>
              <a:t>errorPage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isErrorPage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02435" name="Rectangle 3">
            <a:extLst>
              <a:ext uri="{FF2B5EF4-FFF2-40B4-BE49-F238E27FC236}">
                <a16:creationId xmlns:a16="http://schemas.microsoft.com/office/drawing/2014/main" xmlns="" id="{90419B7D-3138-9344-8802-CEEFEA80A8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844675"/>
            <a:ext cx="7772400" cy="576263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errorPage</a:t>
            </a:r>
            <a:r>
              <a:rPr lang="en-US" altLang="zh-TW" i="1"/>
              <a:t> … %&gt; </a:t>
            </a:r>
            <a:r>
              <a:rPr lang="zh-TW" altLang="en-US" b="0"/>
              <a:t>範例：</a:t>
            </a:r>
          </a:p>
        </p:txBody>
      </p:sp>
      <p:graphicFrame>
        <p:nvGraphicFramePr>
          <p:cNvPr id="402446" name="Group 14">
            <a:extLst>
              <a:ext uri="{FF2B5EF4-FFF2-40B4-BE49-F238E27FC236}">
                <a16:creationId xmlns:a16="http://schemas.microsoft.com/office/drawing/2014/main" xmlns="" id="{7E140C73-A224-D441-95FD-6984B9EE019D}"/>
              </a:ext>
            </a:extLst>
          </p:cNvPr>
          <p:cNvGraphicFramePr>
            <a:graphicFrameLocks noGrp="1"/>
          </p:cNvGraphicFramePr>
          <p:nvPr/>
        </p:nvGraphicFramePr>
        <p:xfrm>
          <a:off x="395288" y="2565400"/>
          <a:ext cx="8280400" cy="3261360"/>
        </p:xfrm>
        <a:graphic>
          <a:graphicData uri="http://schemas.openxmlformats.org/drawingml/2006/table">
            <a:tbl>
              <a:tblPr/>
              <a:tblGrid>
                <a:gridCol w="8280400">
                  <a:extLst>
                    <a:ext uri="{9D8B030D-6E8A-4147-A177-3AD203B41FA5}">
                      <a16:colId xmlns:a16="http://schemas.microsoft.com/office/drawing/2014/main" xmlns="" val="258157962"/>
                    </a:ext>
                  </a:extLst>
                </a:gridCol>
              </a:tblGrid>
              <a:tr h="32416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&lt;%@ page errorPage="ErrorHandler.jsp" 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&lt;html&gt;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if (request.getParameter("name")==null) 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	</a:t>
                      </a: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throw new java.lang.Exception("Name not specified");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Hello &lt;%=request.getParameter("name")%&gt;!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&lt;/html&gt;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308695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0139550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2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02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>
            <a:extLst>
              <a:ext uri="{FF2B5EF4-FFF2-40B4-BE49-F238E27FC236}">
                <a16:creationId xmlns:a16="http://schemas.microsoft.com/office/drawing/2014/main" xmlns="" id="{B73C2759-E342-2749-9ABC-5F0539F844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 err="1">
                <a:latin typeface="Verdana" panose="020B0604030504040204" pitchFamily="34" charset="0"/>
              </a:rPr>
              <a:t>errorPage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isErrorPage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01411" name="Rectangle 3">
            <a:extLst>
              <a:ext uri="{FF2B5EF4-FFF2-40B4-BE49-F238E27FC236}">
                <a16:creationId xmlns:a16="http://schemas.microsoft.com/office/drawing/2014/main" xmlns="" id="{D1757B31-604C-E742-86EE-CBE0C9CC8A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73238"/>
            <a:ext cx="7772400" cy="4608512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isErrorPage</a:t>
            </a:r>
            <a:r>
              <a:rPr lang="en-US" altLang="zh-TW" i="1"/>
              <a:t> … %&gt;</a:t>
            </a:r>
            <a:r>
              <a:rPr lang="zh-TW" altLang="en-US"/>
              <a:t>：</a:t>
            </a:r>
          </a:p>
          <a:p>
            <a:pPr lvl="1"/>
            <a:r>
              <a:rPr kumimoji="0" lang="zh-TW" altLang="en-US"/>
              <a:t>若此 </a:t>
            </a:r>
            <a:r>
              <a:rPr kumimoji="0" lang="en-US" altLang="zh-TW" b="1" i="1"/>
              <a:t>JSP page</a:t>
            </a:r>
            <a:r>
              <a:rPr kumimoji="0" lang="en-US" altLang="zh-TW"/>
              <a:t> </a:t>
            </a:r>
            <a:r>
              <a:rPr kumimoji="0" lang="zh-TW" altLang="en-US"/>
              <a:t>欲扮演錯誤處理頁面時可以利用 </a:t>
            </a:r>
            <a:r>
              <a:rPr kumimoji="0" lang="en-US" altLang="zh-TW" b="1" i="1"/>
              <a:t>isErrorPage</a:t>
            </a:r>
            <a:r>
              <a:rPr kumimoji="0" lang="en-US" altLang="zh-TW"/>
              <a:t> </a:t>
            </a:r>
            <a:r>
              <a:rPr kumimoji="0" lang="zh-TW" altLang="en-US"/>
              <a:t>屬性達成，該 </a:t>
            </a:r>
            <a:r>
              <a:rPr kumimoji="0" lang="en-US" altLang="zh-TW" b="1" i="1"/>
              <a:t>JSP page</a:t>
            </a:r>
            <a:r>
              <a:rPr kumimoji="0" lang="en-US" altLang="zh-TW"/>
              <a:t> </a:t>
            </a:r>
            <a:r>
              <a:rPr kumimoji="0" lang="zh-TW" altLang="en-US"/>
              <a:t>就會自動繼承前一個錯誤 </a:t>
            </a:r>
            <a:r>
              <a:rPr kumimoji="0" lang="en-US" altLang="zh-TW" b="1" i="1"/>
              <a:t>JSP pages</a:t>
            </a:r>
            <a:r>
              <a:rPr kumimoji="0" lang="en-US" altLang="zh-TW"/>
              <a:t> </a:t>
            </a:r>
            <a:r>
              <a:rPr kumimoji="0" lang="zh-TW" altLang="en-US"/>
              <a:t>而來的 </a:t>
            </a:r>
            <a:r>
              <a:rPr kumimoji="0" lang="en-US" altLang="zh-TW" b="1" i="1"/>
              <a:t>exception</a:t>
            </a:r>
            <a:r>
              <a:rPr kumimoji="0" lang="en-US" altLang="zh-TW"/>
              <a:t> </a:t>
            </a:r>
            <a:r>
              <a:rPr kumimoji="0" lang="zh-TW" altLang="en-US"/>
              <a:t>物件進行錯誤處理與分析。</a:t>
            </a:r>
          </a:p>
          <a:p>
            <a:pPr lvl="1"/>
            <a:r>
              <a:rPr kumimoji="0" lang="zh-TW" altLang="en-US"/>
              <a:t>語法：</a:t>
            </a:r>
            <a:br>
              <a:rPr kumimoji="0" lang="zh-TW" altLang="en-US"/>
            </a:br>
            <a:r>
              <a:rPr kumimoji="0" lang="en-US" altLang="zh-TW" sz="2000" b="1" i="1"/>
              <a:t>&lt;%@ page isErrorPage=“true” %&gt;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&lt;%@ page isErrorPage=“false” %&gt;</a:t>
            </a:r>
            <a:r>
              <a:rPr kumimoji="0" lang="en-US" altLang="zh-TW" sz="2000"/>
              <a:t> </a:t>
            </a:r>
            <a:r>
              <a:rPr kumimoji="0" lang="en-US" altLang="zh-TW" sz="2000">
                <a:sym typeface="Wingdings" pitchFamily="2" charset="2"/>
              </a:rPr>
              <a:t> </a:t>
            </a:r>
            <a:r>
              <a:rPr kumimoji="0" lang="zh-TW" altLang="en-US" sz="2000">
                <a:sym typeface="Wingdings" pitchFamily="2" charset="2"/>
              </a:rPr>
              <a:t>預設</a:t>
            </a:r>
          </a:p>
          <a:p>
            <a:pPr lvl="1"/>
            <a:r>
              <a:rPr kumimoji="0" lang="zh-TW" altLang="en-US">
                <a:sym typeface="Wingdings" pitchFamily="2" charset="2"/>
              </a:rPr>
              <a:t>若該 </a:t>
            </a:r>
            <a:r>
              <a:rPr kumimoji="0" lang="en-US" altLang="zh-TW" b="1" i="1">
                <a:sym typeface="Wingdings" pitchFamily="2" charset="2"/>
              </a:rPr>
              <a:t>JSP page</a:t>
            </a:r>
            <a:r>
              <a:rPr kumimoji="0" lang="en-US" altLang="zh-TW">
                <a:sym typeface="Wingdings" pitchFamily="2" charset="2"/>
              </a:rPr>
              <a:t> </a:t>
            </a:r>
            <a:r>
              <a:rPr kumimoji="0" lang="zh-TW" altLang="en-US">
                <a:sym typeface="Wingdings" pitchFamily="2" charset="2"/>
              </a:rPr>
              <a:t>的 </a:t>
            </a:r>
            <a:r>
              <a:rPr kumimoji="0" lang="en-US" altLang="zh-TW" b="1" i="1">
                <a:sym typeface="Wingdings" pitchFamily="2" charset="2"/>
              </a:rPr>
              <a:t>isErrorPage=“true”</a:t>
            </a:r>
            <a:r>
              <a:rPr kumimoji="0" lang="en-US" altLang="zh-TW">
                <a:sym typeface="Wingdings" pitchFamily="2" charset="2"/>
              </a:rPr>
              <a:t> </a:t>
            </a:r>
            <a:r>
              <a:rPr kumimoji="0" lang="zh-TW" altLang="en-US">
                <a:sym typeface="Wingdings" pitchFamily="2" charset="2"/>
              </a:rPr>
              <a:t>則該 </a:t>
            </a:r>
            <a:r>
              <a:rPr kumimoji="0" lang="en-US" altLang="zh-TW" b="1" i="1">
                <a:sym typeface="Wingdings" pitchFamily="2" charset="2"/>
              </a:rPr>
              <a:t>page</a:t>
            </a:r>
            <a:r>
              <a:rPr kumimoji="0" lang="en-US" altLang="zh-TW">
                <a:sym typeface="Wingdings" pitchFamily="2" charset="2"/>
              </a:rPr>
              <a:t> </a:t>
            </a:r>
            <a:r>
              <a:rPr kumimoji="0" lang="zh-TW" altLang="en-US">
                <a:sym typeface="Wingdings" pitchFamily="2" charset="2"/>
              </a:rPr>
              <a:t>不可自行單獨執行。</a:t>
            </a:r>
          </a:p>
        </p:txBody>
      </p:sp>
    </p:spTree>
    <p:extLst>
      <p:ext uri="{BB962C8B-B14F-4D97-AF65-F5344CB8AC3E}">
        <p14:creationId xmlns:p14="http://schemas.microsoft.com/office/powerpoint/2010/main" xmlns="" val="31965331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82" name="Rectangle 2">
            <a:extLst>
              <a:ext uri="{FF2B5EF4-FFF2-40B4-BE49-F238E27FC236}">
                <a16:creationId xmlns:a16="http://schemas.microsoft.com/office/drawing/2014/main" xmlns="" id="{19D6D13E-A236-6940-A7BC-9E4649934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 err="1">
                <a:latin typeface="Verdana" panose="020B0604030504040204" pitchFamily="34" charset="0"/>
              </a:rPr>
              <a:t>errorPage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isErrorPage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04483" name="Rectangle 3">
            <a:extLst>
              <a:ext uri="{FF2B5EF4-FFF2-40B4-BE49-F238E27FC236}">
                <a16:creationId xmlns:a16="http://schemas.microsoft.com/office/drawing/2014/main" xmlns="" id="{11F346CB-0432-3F40-A1C3-51277BF53F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844675"/>
            <a:ext cx="7772400" cy="576263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isErrorPage</a:t>
            </a:r>
            <a:r>
              <a:rPr lang="en-US" altLang="zh-TW" i="1"/>
              <a:t> … %&gt; </a:t>
            </a:r>
            <a:r>
              <a:rPr lang="zh-TW" altLang="en-US" b="0"/>
              <a:t>範例：</a:t>
            </a:r>
          </a:p>
        </p:txBody>
      </p:sp>
      <p:graphicFrame>
        <p:nvGraphicFramePr>
          <p:cNvPr id="404492" name="Group 12">
            <a:extLst>
              <a:ext uri="{FF2B5EF4-FFF2-40B4-BE49-F238E27FC236}">
                <a16:creationId xmlns:a16="http://schemas.microsoft.com/office/drawing/2014/main" xmlns="" id="{B787FC82-00F5-A046-B82D-E363B7ED42F5}"/>
              </a:ext>
            </a:extLst>
          </p:cNvPr>
          <p:cNvGraphicFramePr>
            <a:graphicFrameLocks noGrp="1"/>
          </p:cNvGraphicFramePr>
          <p:nvPr/>
        </p:nvGraphicFramePr>
        <p:xfrm>
          <a:off x="395288" y="2565400"/>
          <a:ext cx="8569325" cy="3241675"/>
        </p:xfrm>
        <a:graphic>
          <a:graphicData uri="http://schemas.openxmlformats.org/drawingml/2006/table">
            <a:tbl>
              <a:tblPr/>
              <a:tblGrid>
                <a:gridCol w="8569325">
                  <a:extLst>
                    <a:ext uri="{9D8B030D-6E8A-4147-A177-3AD203B41FA5}">
                      <a16:colId xmlns:a16="http://schemas.microsoft.com/office/drawing/2014/main" xmlns="" val="3441105999"/>
                    </a:ext>
                  </a:extLst>
                </a:gridCol>
              </a:tblGrid>
              <a:tr h="32416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&lt;%@ page isErrorPage="true" 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&lt;html&gt;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Unable to process your request: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   &lt;%=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exception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.getMessage()%&gt;&lt;br&gt;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	Please try again.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&lt;/html&gt;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20332406"/>
                  </a:ext>
                </a:extLst>
              </a:tr>
            </a:tbl>
          </a:graphicData>
        </a:graphic>
      </p:graphicFrame>
      <p:sp>
        <p:nvSpPr>
          <p:cNvPr id="404493" name="AutoShape 13">
            <a:extLst>
              <a:ext uri="{FF2B5EF4-FFF2-40B4-BE49-F238E27FC236}">
                <a16:creationId xmlns:a16="http://schemas.microsoft.com/office/drawing/2014/main" xmlns="" id="{8C375E0A-BF0B-054E-86F9-CA8605BAB7DD}"/>
              </a:ext>
            </a:extLst>
          </p:cNvPr>
          <p:cNvSpPr>
            <a:spLocks/>
          </p:cNvSpPr>
          <p:nvPr/>
        </p:nvSpPr>
        <p:spPr bwMode="auto">
          <a:xfrm>
            <a:off x="3927475" y="4581525"/>
            <a:ext cx="4605338" cy="935038"/>
          </a:xfrm>
          <a:prstGeom prst="borderCallout2">
            <a:avLst>
              <a:gd name="adj1" fmla="val 12222"/>
              <a:gd name="adj2" fmla="val -1653"/>
              <a:gd name="adj3" fmla="val 12222"/>
              <a:gd name="adj4" fmla="val -8551"/>
              <a:gd name="adj5" fmla="val -23088"/>
              <a:gd name="adj6" fmla="val -15718"/>
            </a:avLst>
          </a:prstGeom>
          <a:solidFill>
            <a:srgbClr val="FFFF00"/>
          </a:solidFill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zh-TW" altLang="en-US">
                <a:latin typeface="Verdana" panose="020B0604030504040204" pitchFamily="34" charset="0"/>
                <a:ea typeface="書法家粗黑體" pitchFamily="49" charset="-120"/>
              </a:rPr>
              <a:t>自動封裝上一個 </a:t>
            </a:r>
            <a:r>
              <a:rPr lang="en-US" altLang="zh-TW" b="1" i="1">
                <a:latin typeface="Verdana" panose="020B0604030504040204" pitchFamily="34" charset="0"/>
                <a:ea typeface="書法家粗黑體" pitchFamily="49" charset="-120"/>
              </a:rPr>
              <a:t>JSP page</a:t>
            </a:r>
            <a:r>
              <a:rPr lang="en-US" altLang="zh-TW">
                <a:latin typeface="Verdana" panose="020B0604030504040204" pitchFamily="34" charset="0"/>
                <a:ea typeface="書法家粗黑體" pitchFamily="49" charset="-120"/>
              </a:rPr>
              <a:t> </a:t>
            </a:r>
            <a:r>
              <a:rPr lang="zh-TW" altLang="en-US">
                <a:latin typeface="Verdana" panose="020B0604030504040204" pitchFamily="34" charset="0"/>
                <a:ea typeface="書法家粗黑體" pitchFamily="49" charset="-120"/>
              </a:rPr>
              <a:t>的錯誤訊息於 </a:t>
            </a:r>
            <a:r>
              <a:rPr lang="en-US" altLang="zh-TW" b="1" i="1">
                <a:latin typeface="Verdana" panose="020B0604030504040204" pitchFamily="34" charset="0"/>
                <a:ea typeface="書法家粗黑體" pitchFamily="49" charset="-120"/>
              </a:rPr>
              <a:t>exception</a:t>
            </a:r>
            <a:r>
              <a:rPr lang="en-US" altLang="zh-TW">
                <a:latin typeface="Verdana" panose="020B0604030504040204" pitchFamily="34" charset="0"/>
                <a:ea typeface="書法家粗黑體" pitchFamily="49" charset="-120"/>
              </a:rPr>
              <a:t> </a:t>
            </a:r>
            <a:r>
              <a:rPr lang="zh-TW" altLang="en-US">
                <a:latin typeface="Verdana" panose="020B0604030504040204" pitchFamily="34" charset="0"/>
                <a:ea typeface="書法家粗黑體" pitchFamily="49" charset="-120"/>
              </a:rPr>
              <a:t>物件中</a:t>
            </a:r>
          </a:p>
        </p:txBody>
      </p:sp>
    </p:spTree>
    <p:extLst>
      <p:ext uri="{BB962C8B-B14F-4D97-AF65-F5344CB8AC3E}">
        <p14:creationId xmlns:p14="http://schemas.microsoft.com/office/powerpoint/2010/main" xmlns="" val="25720121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04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04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4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449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>
            <a:extLst>
              <a:ext uri="{FF2B5EF4-FFF2-40B4-BE49-F238E27FC236}">
                <a16:creationId xmlns:a16="http://schemas.microsoft.com/office/drawing/2014/main" xmlns="" id="{E8C77495-472A-8B46-9BF8-2F071252FB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buffer</a:t>
            </a:r>
            <a:r>
              <a:rPr lang="en-US" altLang="zh-TW" sz="3500" dirty="0"/>
              <a:t> </a:t>
            </a:r>
            <a:r>
              <a:rPr lang="zh-TW" altLang="en-US" sz="3500" dirty="0"/>
              <a:t>與 </a:t>
            </a:r>
            <a:r>
              <a:rPr lang="en-US" altLang="zh-TW" sz="3500" b="1" dirty="0" err="1">
                <a:latin typeface="Verdana" panose="020B0604030504040204" pitchFamily="34" charset="0"/>
              </a:rPr>
              <a:t>autoFlush</a:t>
            </a:r>
            <a:endParaRPr lang="en-US" altLang="zh-TW" sz="3500" b="1" dirty="0">
              <a:latin typeface="Verdana" panose="020B0604030504040204" pitchFamily="34" charset="0"/>
            </a:endParaRPr>
          </a:p>
        </p:txBody>
      </p:sp>
      <p:sp>
        <p:nvSpPr>
          <p:cNvPr id="405507" name="Rectangle 3">
            <a:extLst>
              <a:ext uri="{FF2B5EF4-FFF2-40B4-BE49-F238E27FC236}">
                <a16:creationId xmlns:a16="http://schemas.microsoft.com/office/drawing/2014/main" xmlns="" id="{A6229CBF-BD07-1A4E-9EEC-28DDB783AC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buffer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用來設定 </a:t>
            </a:r>
            <a:r>
              <a:rPr lang="en-US" altLang="zh-TW" b="1" i="1"/>
              <a:t>output buffer</a:t>
            </a:r>
            <a:r>
              <a:rPr lang="en-US" altLang="zh-TW"/>
              <a:t> </a:t>
            </a:r>
            <a:r>
              <a:rPr lang="zh-TW" altLang="en-US"/>
              <a:t>的大小，</a:t>
            </a:r>
            <a:r>
              <a:rPr lang="en-US" altLang="zh-TW" b="1" i="1"/>
              <a:t>buffer</a:t>
            </a:r>
            <a:r>
              <a:rPr lang="en-US" altLang="zh-TW"/>
              <a:t> </a:t>
            </a:r>
            <a:r>
              <a:rPr lang="zh-TW" altLang="en-US"/>
              <a:t>裡面存放的是準備產生給 </a:t>
            </a:r>
            <a:r>
              <a:rPr lang="en-US" altLang="zh-TW" b="1" i="1"/>
              <a:t>client</a:t>
            </a:r>
            <a:r>
              <a:rPr lang="en-US" altLang="zh-TW"/>
              <a:t> </a:t>
            </a:r>
            <a:r>
              <a:rPr lang="zh-TW" altLang="en-US"/>
              <a:t>端的內容。</a:t>
            </a:r>
          </a:p>
          <a:p>
            <a:pPr lvl="1"/>
            <a:r>
              <a:rPr lang="zh-TW" altLang="en-US"/>
              <a:t>語法：</a:t>
            </a:r>
            <a:br>
              <a:rPr lang="zh-TW" altLang="en-US"/>
            </a:br>
            <a:r>
              <a:rPr lang="en-US" altLang="zh-TW" b="1" i="1"/>
              <a:t>&lt;%@ page buffer=“128kb”%&gt;</a:t>
            </a:r>
          </a:p>
          <a:p>
            <a:pPr lvl="1"/>
            <a:r>
              <a:rPr lang="zh-TW" altLang="en-US"/>
              <a:t>設定 </a:t>
            </a:r>
            <a:r>
              <a:rPr lang="en-US" altLang="zh-TW" b="1" i="1"/>
              <a:t>buffer</a:t>
            </a:r>
            <a:r>
              <a:rPr lang="en-US" altLang="zh-TW"/>
              <a:t> </a:t>
            </a:r>
            <a:r>
              <a:rPr lang="zh-TW" altLang="en-US"/>
              <a:t>的單位是 </a:t>
            </a:r>
            <a:r>
              <a:rPr lang="en-US" altLang="zh-TW" b="1" i="1"/>
              <a:t>kb (kilobytes)</a:t>
            </a:r>
            <a:r>
              <a:rPr lang="zh-TW" altLang="en-US"/>
              <a:t>，且 “</a:t>
            </a:r>
            <a:r>
              <a:rPr lang="en-US" altLang="zh-TW" b="1" i="1"/>
              <a:t>kb</a:t>
            </a:r>
            <a:r>
              <a:rPr lang="en-US" altLang="zh-TW"/>
              <a:t>” </a:t>
            </a:r>
            <a:r>
              <a:rPr lang="zh-TW" altLang="en-US"/>
              <a:t>是一定要加上的。</a:t>
            </a:r>
          </a:p>
          <a:p>
            <a:pPr lvl="1"/>
            <a:r>
              <a:rPr kumimoji="0" lang="en-US" altLang="zh-TW" b="1" i="1"/>
              <a:t>buffer</a:t>
            </a:r>
            <a:r>
              <a:rPr kumimoji="0" lang="en-US" altLang="zh-TW"/>
              <a:t> </a:t>
            </a:r>
            <a:r>
              <a:rPr kumimoji="0" lang="zh-TW" altLang="en-US"/>
              <a:t>最少要設定超過 </a:t>
            </a:r>
            <a:r>
              <a:rPr kumimoji="0" lang="en-US" altLang="zh-TW" b="1" i="1"/>
              <a:t>8 kb</a:t>
            </a:r>
            <a:r>
              <a:rPr kumimoji="0" lang="zh-TW" altLang="en-US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15764992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>
            <a:extLst>
              <a:ext uri="{FF2B5EF4-FFF2-40B4-BE49-F238E27FC236}">
                <a16:creationId xmlns:a16="http://schemas.microsoft.com/office/drawing/2014/main" xmlns="" id="{757CDA14-81E9-9B41-A907-E1978712E2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buffer</a:t>
            </a:r>
            <a:r>
              <a:rPr lang="en-US" altLang="zh-TW" sz="3500" dirty="0"/>
              <a:t> </a:t>
            </a:r>
            <a:r>
              <a:rPr lang="zh-TW" altLang="en-US" sz="3500" dirty="0"/>
              <a:t>與 </a:t>
            </a:r>
            <a:r>
              <a:rPr lang="en-US" altLang="zh-TW" sz="3500" b="1" dirty="0" err="1">
                <a:latin typeface="Verdana" panose="020B0604030504040204" pitchFamily="34" charset="0"/>
              </a:rPr>
              <a:t>autoFlush</a:t>
            </a:r>
            <a:endParaRPr lang="en-US" altLang="zh-TW" sz="3500" b="1" dirty="0">
              <a:latin typeface="Verdana" panose="020B0604030504040204" pitchFamily="34" charset="0"/>
            </a:endParaRPr>
          </a:p>
        </p:txBody>
      </p:sp>
      <p:sp>
        <p:nvSpPr>
          <p:cNvPr id="406531" name="Rectangle 3">
            <a:extLst>
              <a:ext uri="{FF2B5EF4-FFF2-40B4-BE49-F238E27FC236}">
                <a16:creationId xmlns:a16="http://schemas.microsoft.com/office/drawing/2014/main" xmlns="" id="{E1F3B712-0EC0-6247-B90E-223AEA5125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00213"/>
            <a:ext cx="7772400" cy="4465637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autoFlush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kumimoji="0" lang="zh-TW" altLang="en-US"/>
              <a:t>用來決定當 </a:t>
            </a:r>
            <a:r>
              <a:rPr kumimoji="0" lang="en-US" altLang="zh-TW" b="1" i="1"/>
              <a:t>buffer</a:t>
            </a:r>
            <a:r>
              <a:rPr kumimoji="0" lang="en-US" altLang="zh-TW"/>
              <a:t> </a:t>
            </a:r>
            <a:r>
              <a:rPr kumimoji="0" lang="zh-TW" altLang="en-US"/>
              <a:t>已經快要滿了的時候是否要自動將 </a:t>
            </a:r>
            <a:r>
              <a:rPr kumimoji="0" lang="en-US" altLang="zh-TW" b="1" i="1"/>
              <a:t>buffer</a:t>
            </a:r>
            <a:r>
              <a:rPr kumimoji="0" lang="en-US" altLang="zh-TW"/>
              <a:t> </a:t>
            </a:r>
            <a:r>
              <a:rPr kumimoji="0" lang="zh-TW" altLang="en-US"/>
              <a:t>清出並 </a:t>
            </a:r>
            <a:r>
              <a:rPr kumimoji="0" lang="en-US" altLang="zh-TW" b="1" i="1"/>
              <a:t>flush</a:t>
            </a:r>
            <a:r>
              <a:rPr kumimoji="0" lang="en-US" altLang="zh-TW"/>
              <a:t> </a:t>
            </a:r>
            <a:r>
              <a:rPr kumimoji="0" lang="zh-TW" altLang="en-US"/>
              <a:t>給 </a:t>
            </a:r>
            <a:r>
              <a:rPr kumimoji="0" lang="en-US" altLang="zh-TW" b="1" i="1"/>
              <a:t>client</a:t>
            </a:r>
            <a:r>
              <a:rPr kumimoji="0" lang="en-US" altLang="zh-TW"/>
              <a:t> </a:t>
            </a:r>
            <a:r>
              <a:rPr kumimoji="0" lang="zh-TW" altLang="en-US"/>
              <a:t>端，以便 </a:t>
            </a:r>
            <a:r>
              <a:rPr kumimoji="0" lang="en-US" altLang="zh-TW" b="1" i="1"/>
              <a:t>buffer</a:t>
            </a:r>
            <a:r>
              <a:rPr kumimoji="0" lang="en-US" altLang="zh-TW"/>
              <a:t> </a:t>
            </a:r>
            <a:r>
              <a:rPr kumimoji="0" lang="zh-TW" altLang="en-US"/>
              <a:t>能繼續收集接下來仍欲傳給 </a:t>
            </a:r>
            <a:r>
              <a:rPr kumimoji="0" lang="en-US" altLang="zh-TW" b="1" i="1"/>
              <a:t>client</a:t>
            </a:r>
            <a:r>
              <a:rPr kumimoji="0" lang="en-US" altLang="zh-TW"/>
              <a:t> </a:t>
            </a:r>
            <a:r>
              <a:rPr kumimoji="0" lang="zh-TW" altLang="en-US"/>
              <a:t>的內容。</a:t>
            </a:r>
          </a:p>
          <a:p>
            <a:pPr lvl="1"/>
            <a:r>
              <a:rPr kumimoji="0" lang="zh-TW" altLang="en-US"/>
              <a:t>語法：</a:t>
            </a:r>
            <a:br>
              <a:rPr kumimoji="0" lang="zh-TW" altLang="en-US"/>
            </a:br>
            <a:r>
              <a:rPr kumimoji="0" lang="en-US" altLang="zh-TW" sz="2000" b="1" i="1"/>
              <a:t>&lt;%@ page autoFlush=“true”%&gt;</a:t>
            </a:r>
            <a:r>
              <a:rPr kumimoji="0" lang="en-US" altLang="zh-TW" sz="2000"/>
              <a:t> </a:t>
            </a:r>
            <a:r>
              <a:rPr kumimoji="0" lang="en-US" altLang="zh-TW" sz="2000">
                <a:sym typeface="Wingdings" pitchFamily="2" charset="2"/>
              </a:rPr>
              <a:t> </a:t>
            </a:r>
            <a:r>
              <a:rPr kumimoji="0" lang="zh-TW" altLang="en-US" sz="2000">
                <a:sym typeface="Wingdings" pitchFamily="2" charset="2"/>
              </a:rPr>
              <a:t>預設</a:t>
            </a:r>
            <a:br>
              <a:rPr kumimoji="0" lang="zh-TW" altLang="en-US" sz="2000">
                <a:sym typeface="Wingdings" pitchFamily="2" charset="2"/>
              </a:rPr>
            </a:br>
            <a:r>
              <a:rPr kumimoji="0" lang="en-US" altLang="zh-TW" sz="2000" b="1" i="1"/>
              <a:t>&lt;%@ page autoFlush=“false”%&gt;</a:t>
            </a:r>
          </a:p>
          <a:p>
            <a:pPr lvl="2"/>
            <a:r>
              <a:rPr kumimoji="0" lang="zh-TW" altLang="en-US" sz="2000">
                <a:sym typeface="Wingdings" pitchFamily="2" charset="2"/>
              </a:rPr>
              <a:t>當 </a:t>
            </a:r>
            <a:r>
              <a:rPr kumimoji="0" lang="en-US" altLang="zh-TW" sz="2000" b="1" i="1">
                <a:sym typeface="Wingdings" pitchFamily="2" charset="2"/>
              </a:rPr>
              <a:t>autoFush=“false”</a:t>
            </a:r>
            <a:r>
              <a:rPr kumimoji="0" lang="en-US" altLang="zh-TW" sz="2000">
                <a:sym typeface="Wingdings" pitchFamily="2" charset="2"/>
              </a:rPr>
              <a:t> </a:t>
            </a:r>
            <a:r>
              <a:rPr kumimoji="0" lang="zh-TW" altLang="en-US" sz="2000">
                <a:sym typeface="Wingdings" pitchFamily="2" charset="2"/>
              </a:rPr>
              <a:t>時有很大的風險，因為若所欲產生的內容大小超過 </a:t>
            </a:r>
            <a:r>
              <a:rPr kumimoji="0" lang="en-US" altLang="zh-TW" sz="2000" b="1" i="1">
                <a:sym typeface="Wingdings" pitchFamily="2" charset="2"/>
              </a:rPr>
              <a:t>buffer</a:t>
            </a:r>
            <a:r>
              <a:rPr kumimoji="0" lang="en-US" altLang="zh-TW" sz="2000">
                <a:sym typeface="Wingdings" pitchFamily="2" charset="2"/>
              </a:rPr>
              <a:t> </a:t>
            </a:r>
            <a:r>
              <a:rPr kumimoji="0" lang="zh-TW" altLang="en-US" sz="2000">
                <a:sym typeface="Wingdings" pitchFamily="2" charset="2"/>
              </a:rPr>
              <a:t>所設定的值時就會產生 </a:t>
            </a:r>
            <a:r>
              <a:rPr kumimoji="0" lang="en-US" altLang="zh-TW" sz="2000" b="1" i="1">
                <a:sym typeface="Wingdings" pitchFamily="2" charset="2"/>
              </a:rPr>
              <a:t>exception</a:t>
            </a:r>
            <a:r>
              <a:rPr kumimoji="0" lang="zh-TW" altLang="en-US" sz="2000">
                <a:sym typeface="Wingdings" pitchFamily="2" charset="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1496146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>
            <a:extLst>
              <a:ext uri="{FF2B5EF4-FFF2-40B4-BE49-F238E27FC236}">
                <a16:creationId xmlns:a16="http://schemas.microsoft.com/office/drawing/2014/main" xmlns="" id="{C61D94FD-683A-2E4C-8DB6-7050C27B58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 err="1">
                <a:latin typeface="Verdana" panose="020B0604030504040204" pitchFamily="34" charset="0"/>
              </a:rPr>
              <a:t>isThreadSafe</a:t>
            </a:r>
            <a:endParaRPr lang="en-US" altLang="zh-TW" sz="3500" b="1" dirty="0">
              <a:latin typeface="Verdana" panose="020B0604030504040204" pitchFamily="34" charset="0"/>
            </a:endParaRPr>
          </a:p>
        </p:txBody>
      </p:sp>
      <p:sp>
        <p:nvSpPr>
          <p:cNvPr id="407555" name="Rectangle 3">
            <a:extLst>
              <a:ext uri="{FF2B5EF4-FFF2-40B4-BE49-F238E27FC236}">
                <a16:creationId xmlns:a16="http://schemas.microsoft.com/office/drawing/2014/main" xmlns="" id="{76D2F9B1-82F7-3A48-94BC-2A5842824C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9750" y="1557338"/>
            <a:ext cx="8064500" cy="4681537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isThreadSafe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kumimoji="0" lang="zh-TW" altLang="en-US"/>
              <a:t>用來設定該 </a:t>
            </a:r>
            <a:r>
              <a:rPr kumimoji="0" lang="en-US" altLang="zh-TW" b="1" i="1"/>
              <a:t>JSP pages</a:t>
            </a:r>
            <a:r>
              <a:rPr kumimoji="0" lang="en-US" altLang="zh-TW"/>
              <a:t> </a:t>
            </a:r>
            <a:r>
              <a:rPr kumimoji="0" lang="zh-TW" altLang="en-US"/>
              <a:t>是否支援多緒。</a:t>
            </a:r>
          </a:p>
          <a:p>
            <a:pPr lvl="1"/>
            <a:r>
              <a:rPr kumimoji="0" lang="zh-TW" altLang="en-US"/>
              <a:t>語法：</a:t>
            </a:r>
          </a:p>
          <a:p>
            <a:pPr lvl="2"/>
            <a:r>
              <a:rPr kumimoji="0" lang="en-US" altLang="zh-TW" sz="2200" b="1" i="1"/>
              <a:t>&lt;%@ page isThreadSafe=“true”%&gt;</a:t>
            </a:r>
            <a:r>
              <a:rPr kumimoji="0" lang="en-US" altLang="zh-TW" sz="2200"/>
              <a:t/>
            </a:r>
            <a:br>
              <a:rPr kumimoji="0" lang="en-US" altLang="zh-TW" sz="2200"/>
            </a:br>
            <a:r>
              <a:rPr kumimoji="0" lang="zh-TW" altLang="en-US" sz="2200"/>
              <a:t>這是一般預設的情況，所撰寫的 </a:t>
            </a:r>
            <a:r>
              <a:rPr kumimoji="0" lang="en-US" altLang="zh-TW" sz="2200" b="1" i="1"/>
              <a:t>JSP</a:t>
            </a:r>
            <a:r>
              <a:rPr kumimoji="0" lang="en-US" altLang="zh-TW" sz="2200"/>
              <a:t> </a:t>
            </a:r>
            <a:r>
              <a:rPr kumimoji="0" lang="zh-TW" altLang="en-US" sz="2200"/>
              <a:t>程式要自行維護資源</a:t>
            </a:r>
            <a:r>
              <a:rPr kumimoji="0" lang="zh-TW" altLang="zh-TW" sz="2200"/>
              <a:t>，</a:t>
            </a:r>
            <a:r>
              <a:rPr kumimoji="0" lang="zh-TW" altLang="en-US" sz="2200"/>
              <a:t>例如 </a:t>
            </a:r>
            <a:r>
              <a:rPr kumimoji="0" lang="en-US" altLang="zh-TW" sz="2200" b="1" i="1"/>
              <a:t>synchronized()</a:t>
            </a:r>
            <a:r>
              <a:rPr kumimoji="0" lang="zh-TW" altLang="zh-TW" sz="2200"/>
              <a:t>，</a:t>
            </a:r>
            <a:r>
              <a:rPr kumimoji="0" lang="zh-TW" altLang="en-US" sz="2200"/>
              <a:t>因為所有 </a:t>
            </a:r>
            <a:r>
              <a:rPr kumimoji="0" lang="en-US" altLang="zh-TW" sz="2200" b="1" i="1"/>
              <a:t>thread</a:t>
            </a:r>
            <a:r>
              <a:rPr kumimoji="0" lang="en-US" altLang="zh-TW" sz="2200"/>
              <a:t> </a:t>
            </a:r>
            <a:r>
              <a:rPr kumimoji="0" lang="zh-TW" altLang="en-US" sz="2200"/>
              <a:t>都會執行相同的 </a:t>
            </a:r>
            <a:r>
              <a:rPr kumimoji="0" lang="en-US" altLang="zh-TW" sz="2200" b="1" i="1"/>
              <a:t>instance</a:t>
            </a:r>
            <a:r>
              <a:rPr kumimoji="0" lang="zh-TW" altLang="en-US" sz="2200"/>
              <a:t>。</a:t>
            </a:r>
          </a:p>
          <a:p>
            <a:pPr lvl="2"/>
            <a:r>
              <a:rPr kumimoji="0" lang="en-US" altLang="zh-TW" sz="2200" b="1" i="1"/>
              <a:t>&lt;%@ page isThreadSafe=“false”%&gt;</a:t>
            </a:r>
            <a:r>
              <a:rPr kumimoji="0" lang="en-US" altLang="zh-TW" sz="2200"/>
              <a:t/>
            </a:r>
            <a:br>
              <a:rPr kumimoji="0" lang="en-US" altLang="zh-TW" sz="2200"/>
            </a:br>
            <a:r>
              <a:rPr kumimoji="0" lang="zh-TW" altLang="en-US" sz="2200"/>
              <a:t>該 </a:t>
            </a:r>
            <a:r>
              <a:rPr kumimoji="0" lang="en-US" altLang="zh-TW" sz="2200" b="1" i="1"/>
              <a:t>JSP pages</a:t>
            </a:r>
            <a:r>
              <a:rPr kumimoji="0" lang="en-US" altLang="zh-TW" sz="2200"/>
              <a:t> </a:t>
            </a:r>
            <a:r>
              <a:rPr kumimoji="0" lang="zh-TW" altLang="en-US" sz="2200"/>
              <a:t>所產生的 </a:t>
            </a:r>
            <a:r>
              <a:rPr kumimoji="0" lang="en-US" altLang="zh-TW" sz="2200" b="1" i="1"/>
              <a:t>servlet</a:t>
            </a:r>
            <a:r>
              <a:rPr kumimoji="0" lang="en-US" altLang="zh-TW" sz="2200"/>
              <a:t> </a:t>
            </a:r>
            <a:r>
              <a:rPr kumimoji="0" lang="zh-TW" altLang="en-US" sz="2200"/>
              <a:t>會自行實作 </a:t>
            </a:r>
            <a:r>
              <a:rPr kumimoji="0" lang="en-US" altLang="zh-TW" sz="2200" b="1" i="1"/>
              <a:t>SingleThreadModel</a:t>
            </a:r>
            <a:r>
              <a:rPr kumimoji="0" lang="zh-TW" altLang="en-US" sz="2200"/>
              <a:t>，每一條 </a:t>
            </a:r>
            <a:r>
              <a:rPr kumimoji="0" lang="en-US" altLang="zh-TW" sz="2200" b="1" i="1"/>
              <a:t>thread</a:t>
            </a:r>
            <a:r>
              <a:rPr kumimoji="0" lang="en-US" altLang="zh-TW" sz="2200"/>
              <a:t> </a:t>
            </a:r>
            <a:r>
              <a:rPr kumimoji="0" lang="zh-TW" altLang="en-US" sz="2200"/>
              <a:t>都有自己各自獨立的 </a:t>
            </a:r>
            <a:r>
              <a:rPr kumimoji="0" lang="en-US" altLang="zh-TW" sz="2200" b="1" i="1"/>
              <a:t>instance</a:t>
            </a:r>
            <a:r>
              <a:rPr kumimoji="0" lang="en-US" altLang="zh-TW" sz="2200"/>
              <a:t> </a:t>
            </a:r>
            <a:r>
              <a:rPr kumimoji="0" lang="zh-TW" altLang="en-US" sz="2200"/>
              <a:t>以供執行。</a:t>
            </a:r>
          </a:p>
        </p:txBody>
      </p:sp>
    </p:spTree>
    <p:extLst>
      <p:ext uri="{BB962C8B-B14F-4D97-AF65-F5344CB8AC3E}">
        <p14:creationId xmlns:p14="http://schemas.microsoft.com/office/powerpoint/2010/main" xmlns="" val="31130551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>
            <a:extLst>
              <a:ext uri="{FF2B5EF4-FFF2-40B4-BE49-F238E27FC236}">
                <a16:creationId xmlns:a16="http://schemas.microsoft.com/office/drawing/2014/main" xmlns="" id="{B7B85528-61F8-234E-A7F9-AD8F9ADE67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 err="1">
                <a:latin typeface="Verdana" panose="020B0604030504040204" pitchFamily="34" charset="0"/>
              </a:rPr>
              <a:t>contentType</a:t>
            </a:r>
            <a:r>
              <a:rPr lang="en-US" altLang="zh-TW" sz="3600" dirty="0">
                <a:latin typeface="Verdana" panose="020B0604030504040204" pitchFamily="34" charset="0"/>
              </a:rPr>
              <a:t> </a:t>
            </a:r>
            <a:r>
              <a:rPr lang="zh-TW" altLang="en-US" sz="3600" dirty="0">
                <a:latin typeface="Verdana" panose="020B0604030504040204" pitchFamily="34" charset="0"/>
              </a:rPr>
              <a:t>與 </a:t>
            </a:r>
            <a:r>
              <a:rPr lang="en-US" altLang="zh-TW" sz="3600" b="1" dirty="0" err="1">
                <a:latin typeface="Verdana" panose="020B0604030504040204" pitchFamily="34" charset="0"/>
              </a:rPr>
              <a:t>pageEncoding</a:t>
            </a:r>
            <a:endParaRPr lang="en-US" altLang="zh-TW" sz="3600" b="1" dirty="0">
              <a:latin typeface="Verdana" panose="020B0604030504040204" pitchFamily="34" charset="0"/>
            </a:endParaRPr>
          </a:p>
        </p:txBody>
      </p:sp>
      <p:sp>
        <p:nvSpPr>
          <p:cNvPr id="408579" name="Rectangle 3">
            <a:extLst>
              <a:ext uri="{FF2B5EF4-FFF2-40B4-BE49-F238E27FC236}">
                <a16:creationId xmlns:a16="http://schemas.microsoft.com/office/drawing/2014/main" xmlns="" id="{68B42A56-E532-404A-82C6-549B92CD0F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850" y="1844675"/>
            <a:ext cx="8568630" cy="4608513"/>
          </a:xfrm>
        </p:spPr>
        <p:txBody>
          <a:bodyPr/>
          <a:lstStyle/>
          <a:p>
            <a:r>
              <a:rPr lang="en-US" altLang="zh-TW" i="1" dirty="0"/>
              <a:t>&lt;%@ page </a:t>
            </a:r>
            <a:r>
              <a:rPr lang="en-US" altLang="zh-TW" i="1" dirty="0" err="1">
                <a:solidFill>
                  <a:srgbClr val="FF0000"/>
                </a:solidFill>
              </a:rPr>
              <a:t>contentType</a:t>
            </a:r>
            <a:r>
              <a:rPr lang="en-US" altLang="zh-TW" i="1" dirty="0"/>
              <a:t> … %&gt;</a:t>
            </a:r>
            <a:r>
              <a:rPr lang="zh-TW" altLang="en-US" b="0" dirty="0"/>
              <a:t>：</a:t>
            </a:r>
          </a:p>
          <a:p>
            <a:pPr lvl="1"/>
            <a:r>
              <a:rPr lang="zh-TW" altLang="en-US" dirty="0"/>
              <a:t>設定 </a:t>
            </a:r>
            <a:r>
              <a:rPr lang="en-US" altLang="zh-TW" b="1" i="1" dirty="0"/>
              <a:t>output</a:t>
            </a:r>
            <a:r>
              <a:rPr lang="en-US" altLang="zh-TW" dirty="0"/>
              <a:t> </a:t>
            </a:r>
            <a:r>
              <a:rPr lang="zh-TW" altLang="en-US" dirty="0"/>
              <a:t>的 </a:t>
            </a:r>
            <a:r>
              <a:rPr lang="en-US" altLang="zh-TW" b="1" i="1" dirty="0"/>
              <a:t>MIME type</a:t>
            </a:r>
            <a:r>
              <a:rPr lang="en-US" altLang="zh-TW" dirty="0"/>
              <a:t> </a:t>
            </a:r>
            <a:r>
              <a:rPr lang="zh-TW" altLang="en-US" dirty="0"/>
              <a:t>與字元編碼</a:t>
            </a:r>
            <a:r>
              <a:rPr lang="en-US" altLang="zh-TW" dirty="0"/>
              <a:t>(</a:t>
            </a:r>
            <a:r>
              <a:rPr lang="en-US" altLang="zh-TW" b="1" i="1" dirty="0"/>
              <a:t>encoding</a:t>
            </a:r>
            <a:r>
              <a:rPr lang="en-US" altLang="zh-TW" dirty="0"/>
              <a:t>) </a:t>
            </a:r>
            <a:r>
              <a:rPr lang="zh-TW" altLang="en-US" dirty="0"/>
              <a:t>。</a:t>
            </a:r>
          </a:p>
          <a:p>
            <a:pPr lvl="1"/>
            <a:r>
              <a:rPr lang="zh-TW" altLang="en-US" dirty="0"/>
              <a:t>語法：</a:t>
            </a:r>
          </a:p>
          <a:p>
            <a:pPr lvl="2"/>
            <a:r>
              <a:rPr lang="en-US" altLang="zh-TW" sz="2000" b="1" i="1" dirty="0"/>
              <a:t>&lt;%@ page </a:t>
            </a:r>
            <a:br>
              <a:rPr lang="en-US" altLang="zh-TW" sz="2000" b="1" i="1" dirty="0"/>
            </a:br>
            <a:r>
              <a:rPr lang="en-US" altLang="zh-TW" sz="2000" b="1" i="1" dirty="0"/>
              <a:t>    </a:t>
            </a:r>
            <a:r>
              <a:rPr lang="en-US" altLang="zh-TW" sz="2000" b="1" i="1" dirty="0" err="1"/>
              <a:t>contentType</a:t>
            </a:r>
            <a:r>
              <a:rPr lang="en-US" altLang="zh-TW" sz="2000" b="1" i="1" dirty="0"/>
              <a:t>= “</a:t>
            </a:r>
            <a:r>
              <a:rPr lang="en-US" altLang="zh-TW" sz="2000" b="1" i="1" dirty="0">
                <a:solidFill>
                  <a:srgbClr val="0000CC"/>
                </a:solidFill>
              </a:rPr>
              <a:t>text/</a:t>
            </a:r>
            <a:r>
              <a:rPr lang="en-US" altLang="zh-TW" sz="2000" b="1" i="1" dirty="0" err="1">
                <a:solidFill>
                  <a:srgbClr val="0000CC"/>
                </a:solidFill>
              </a:rPr>
              <a:t>html</a:t>
            </a:r>
            <a:r>
              <a:rPr lang="en-US" altLang="zh-TW" sz="2000" b="1" i="1" dirty="0" err="1">
                <a:solidFill>
                  <a:srgbClr val="FF0000"/>
                </a:solidFill>
              </a:rPr>
              <a:t>;</a:t>
            </a:r>
            <a:r>
              <a:rPr lang="en-US" altLang="zh-TW" sz="2000" b="1" i="1" dirty="0" err="1">
                <a:solidFill>
                  <a:srgbClr val="0000CC"/>
                </a:solidFill>
              </a:rPr>
              <a:t>charset</a:t>
            </a:r>
            <a:r>
              <a:rPr lang="en-US" altLang="zh-TW" sz="2000" b="1" i="1" dirty="0">
                <a:solidFill>
                  <a:srgbClr val="0000CC"/>
                </a:solidFill>
              </a:rPr>
              <a:t>=ISO-8859-1</a:t>
            </a:r>
            <a:r>
              <a:rPr lang="en-US" altLang="zh-TW" sz="2000" b="1" i="1" dirty="0"/>
              <a:t>”%&gt;</a:t>
            </a:r>
            <a:br>
              <a:rPr lang="en-US" altLang="zh-TW" sz="2000" b="1" i="1" dirty="0"/>
            </a:br>
            <a:r>
              <a:rPr lang="en-US" altLang="zh-TW" sz="2000" b="1" i="1" dirty="0"/>
              <a:t>MIME Type </a:t>
            </a:r>
            <a:r>
              <a:rPr lang="en-US" altLang="zh-TW" sz="2000" b="1" i="1" dirty="0">
                <a:sym typeface="Wingdings" pitchFamily="2" charset="2"/>
              </a:rPr>
              <a:t> “text/html”</a:t>
            </a:r>
            <a:br>
              <a:rPr lang="en-US" altLang="zh-TW" sz="2000" b="1" i="1" dirty="0">
                <a:sym typeface="Wingdings" pitchFamily="2" charset="2"/>
              </a:rPr>
            </a:br>
            <a:r>
              <a:rPr lang="zh-TW" altLang="en-US" sz="2000" dirty="0">
                <a:sym typeface="Wingdings" pitchFamily="2" charset="2"/>
              </a:rPr>
              <a:t>字元編碼</a:t>
            </a:r>
            <a:r>
              <a:rPr lang="zh-TW" altLang="en-US" sz="2000" b="1" i="1" dirty="0">
                <a:sym typeface="Wingdings" pitchFamily="2" charset="2"/>
              </a:rPr>
              <a:t>  “</a:t>
            </a:r>
            <a:r>
              <a:rPr lang="en-US" altLang="zh-TW" sz="2000" b="1" i="1" dirty="0">
                <a:sym typeface="Wingdings" pitchFamily="2" charset="2"/>
              </a:rPr>
              <a:t>ISO-8859-1”</a:t>
            </a:r>
            <a:endParaRPr lang="en-US" altLang="zh-TW" sz="2000" b="1" i="1" dirty="0"/>
          </a:p>
          <a:p>
            <a:pPr lvl="2"/>
            <a:r>
              <a:rPr lang="en-US" altLang="zh-TW" sz="2000" b="1" i="1" dirty="0"/>
              <a:t>&lt;%@ page </a:t>
            </a:r>
            <a:r>
              <a:rPr lang="en-US" altLang="zh-TW" sz="2000" b="1" i="1" dirty="0" err="1"/>
              <a:t>contentType</a:t>
            </a:r>
            <a:r>
              <a:rPr lang="en-US" altLang="zh-TW" sz="2000" b="1" i="1" dirty="0"/>
              <a:t>= “text/</a:t>
            </a:r>
            <a:r>
              <a:rPr lang="en-US" altLang="zh-TW" sz="2000" b="1" i="1" dirty="0" err="1"/>
              <a:t>html;charset</a:t>
            </a:r>
            <a:r>
              <a:rPr lang="en-US" altLang="zh-TW" sz="2000" b="1" i="1" dirty="0"/>
              <a:t>=</a:t>
            </a:r>
            <a:r>
              <a:rPr lang="en-US" altLang="zh-TW" sz="2000" b="1" i="1" dirty="0">
                <a:solidFill>
                  <a:srgbClr val="FF0000"/>
                </a:solidFill>
              </a:rPr>
              <a:t>MS950</a:t>
            </a:r>
            <a:r>
              <a:rPr lang="en-US" altLang="zh-TW" sz="2000" b="1" i="1" dirty="0"/>
              <a:t>”%&gt;</a:t>
            </a:r>
            <a:br>
              <a:rPr lang="en-US" altLang="zh-TW" sz="2000" b="1" i="1" dirty="0"/>
            </a:br>
            <a:r>
              <a:rPr lang="zh-TW" altLang="en-US" sz="2000" dirty="0"/>
              <a:t>支援繁體中文的編碼 </a:t>
            </a:r>
            <a:r>
              <a:rPr lang="zh-TW" altLang="en-US" sz="2000" dirty="0">
                <a:sym typeface="Wingdings" pitchFamily="2" charset="2"/>
              </a:rPr>
              <a:t> </a:t>
            </a:r>
            <a:r>
              <a:rPr lang="en-US" altLang="zh-TW" sz="2000" b="1" i="1" dirty="0">
                <a:sym typeface="Wingdings" pitchFamily="2" charset="2"/>
              </a:rPr>
              <a:t>MS950</a:t>
            </a:r>
            <a:r>
              <a:rPr lang="en-US" altLang="zh-TW" sz="2000" dirty="0">
                <a:sym typeface="Wingdings" pitchFamily="2" charset="2"/>
              </a:rPr>
              <a:t> </a:t>
            </a:r>
            <a:r>
              <a:rPr lang="zh-TW" altLang="en-US" sz="2000" dirty="0">
                <a:sym typeface="Wingdings" pitchFamily="2" charset="2"/>
              </a:rPr>
              <a:t>或 </a:t>
            </a:r>
            <a:r>
              <a:rPr lang="en-US" altLang="zh-TW" sz="2000" b="1" i="1" dirty="0">
                <a:sym typeface="Wingdings" pitchFamily="2" charset="2"/>
              </a:rPr>
              <a:t>Big5</a:t>
            </a:r>
            <a:r>
              <a:rPr lang="zh-TW" altLang="en-US" dirty="0">
                <a:sym typeface="Wingdings" pitchFamily="2" charset="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30246399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>
            <a:extLst>
              <a:ext uri="{FF2B5EF4-FFF2-40B4-BE49-F238E27FC236}">
                <a16:creationId xmlns:a16="http://schemas.microsoft.com/office/drawing/2014/main" xmlns="" id="{2877B50D-CD69-8445-A989-9407683E29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 err="1">
                <a:latin typeface="Verdana" panose="020B0604030504040204" pitchFamily="34" charset="0"/>
              </a:rPr>
              <a:t>contentType</a:t>
            </a:r>
            <a:r>
              <a:rPr lang="en-US" altLang="zh-TW" sz="3600" dirty="0">
                <a:latin typeface="Verdana" panose="020B0604030504040204" pitchFamily="34" charset="0"/>
              </a:rPr>
              <a:t> </a:t>
            </a:r>
            <a:r>
              <a:rPr lang="zh-TW" altLang="en-US" sz="3600" dirty="0">
                <a:latin typeface="Verdana" panose="020B0604030504040204" pitchFamily="34" charset="0"/>
              </a:rPr>
              <a:t>與 </a:t>
            </a:r>
            <a:r>
              <a:rPr lang="en-US" altLang="zh-TW" sz="3600" b="1" dirty="0" err="1">
                <a:latin typeface="Verdana" panose="020B0604030504040204" pitchFamily="34" charset="0"/>
              </a:rPr>
              <a:t>pageEncoding</a:t>
            </a:r>
            <a:endParaRPr lang="en-US" altLang="zh-TW" sz="3600" b="1" dirty="0">
              <a:latin typeface="Verdana" panose="020B0604030504040204" pitchFamily="34" charset="0"/>
            </a:endParaRPr>
          </a:p>
        </p:txBody>
      </p:sp>
      <p:sp>
        <p:nvSpPr>
          <p:cNvPr id="409603" name="Rectangle 3">
            <a:extLst>
              <a:ext uri="{FF2B5EF4-FFF2-40B4-BE49-F238E27FC236}">
                <a16:creationId xmlns:a16="http://schemas.microsoft.com/office/drawing/2014/main" xmlns="" id="{A76C74DD-3931-F049-AB89-1F9B1F6F32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844675"/>
            <a:ext cx="8062912" cy="4114800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pageEncoding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設定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原始碼的字元編碼</a:t>
            </a:r>
            <a:r>
              <a:rPr lang="en-US" altLang="zh-TW"/>
              <a:t>(</a:t>
            </a:r>
            <a:r>
              <a:rPr lang="en-US" altLang="zh-TW" b="1" i="1"/>
              <a:t>encoding</a:t>
            </a:r>
            <a:r>
              <a:rPr lang="en-US" altLang="zh-TW"/>
              <a:t>)</a:t>
            </a:r>
            <a:r>
              <a:rPr lang="zh-TW" altLang="en-US"/>
              <a:t>。</a:t>
            </a:r>
          </a:p>
          <a:p>
            <a:pPr lvl="1"/>
            <a:r>
              <a:rPr lang="zh-TW" altLang="en-US"/>
              <a:t>語法：</a:t>
            </a:r>
          </a:p>
          <a:p>
            <a:pPr lvl="2"/>
            <a:r>
              <a:rPr lang="en-US" altLang="zh-TW" sz="2000" b="1" i="1"/>
              <a:t>&lt;%@ page pageEncoding=“ISO-8859-1”%&gt;</a:t>
            </a:r>
            <a:br>
              <a:rPr lang="en-US" altLang="zh-TW" sz="2000" b="1" i="1"/>
            </a:br>
            <a:r>
              <a:rPr lang="zh-TW" altLang="en-US" sz="2000"/>
              <a:t>預設的編碼</a:t>
            </a:r>
            <a:r>
              <a:rPr lang="zh-TW" altLang="en-US"/>
              <a:t>。</a:t>
            </a:r>
          </a:p>
          <a:p>
            <a:pPr lvl="2"/>
            <a:r>
              <a:rPr lang="en-US" altLang="zh-TW" sz="2000" b="1" i="1"/>
              <a:t>&lt;%@ page pageEncoding=“</a:t>
            </a:r>
            <a:r>
              <a:rPr lang="en-US" altLang="zh-TW" sz="2000" b="1" i="1">
                <a:solidFill>
                  <a:srgbClr val="FF0000"/>
                </a:solidFill>
              </a:rPr>
              <a:t>MS950</a:t>
            </a:r>
            <a:r>
              <a:rPr lang="en-US" altLang="zh-TW" sz="2000" b="1" i="1"/>
              <a:t>”%&gt;</a:t>
            </a:r>
            <a:br>
              <a:rPr lang="en-US" altLang="zh-TW" sz="2000" b="1" i="1"/>
            </a:br>
            <a:r>
              <a:rPr lang="en-US" altLang="zh-TW" sz="2000" b="1" i="1"/>
              <a:t>&lt;%@ page pageEncoding=“</a:t>
            </a:r>
            <a:r>
              <a:rPr lang="en-US" altLang="zh-TW" sz="2000" b="1" i="1">
                <a:solidFill>
                  <a:srgbClr val="FF0000"/>
                </a:solidFill>
              </a:rPr>
              <a:t>Big5</a:t>
            </a:r>
            <a:r>
              <a:rPr lang="en-US" altLang="zh-TW" sz="2000" b="1" i="1"/>
              <a:t>”%&gt; </a:t>
            </a:r>
            <a:br>
              <a:rPr lang="en-US" altLang="zh-TW" sz="2000" b="1" i="1"/>
            </a:br>
            <a:r>
              <a:rPr lang="zh-TW" altLang="en-US" sz="2000"/>
              <a:t>支援繁體中文的編碼</a:t>
            </a:r>
            <a:r>
              <a:rPr lang="zh-TW" altLang="en-US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18396224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>
            <a:extLst>
              <a:ext uri="{FF2B5EF4-FFF2-40B4-BE49-F238E27FC236}">
                <a16:creationId xmlns:a16="http://schemas.microsoft.com/office/drawing/2014/main" xmlns="" id="{BD3EA3D3-28B7-FD43-B609-8F674A3454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其他屬性 </a:t>
            </a:r>
            <a:r>
              <a:rPr lang="en-US" altLang="zh-TW" sz="2800" dirty="0"/>
              <a:t>( </a:t>
            </a:r>
            <a:r>
              <a:rPr lang="en-US" altLang="zh-TW" sz="2800" b="1" dirty="0">
                <a:latin typeface="Verdana" panose="020B0604030504040204" pitchFamily="34" charset="0"/>
              </a:rPr>
              <a:t>language</a:t>
            </a:r>
            <a:r>
              <a:rPr lang="zh-TW" altLang="en-US" sz="2800" dirty="0"/>
              <a:t>、</a:t>
            </a:r>
            <a:r>
              <a:rPr lang="en-US" altLang="zh-TW" sz="2800" b="1" dirty="0">
                <a:latin typeface="Verdana" panose="020B0604030504040204" pitchFamily="34" charset="0"/>
              </a:rPr>
              <a:t>extends</a:t>
            </a:r>
            <a:r>
              <a:rPr lang="en-US" altLang="zh-TW" sz="2800" dirty="0"/>
              <a:t> </a:t>
            </a:r>
            <a:r>
              <a:rPr lang="zh-TW" altLang="en-US" sz="2800" dirty="0"/>
              <a:t>與 </a:t>
            </a:r>
            <a:r>
              <a:rPr lang="en-US" altLang="zh-TW" sz="2800" b="1" dirty="0">
                <a:latin typeface="Verdana" panose="020B0604030504040204" pitchFamily="34" charset="0"/>
              </a:rPr>
              <a:t>info </a:t>
            </a:r>
            <a:r>
              <a:rPr lang="en-US" altLang="zh-TW" sz="2800" dirty="0"/>
              <a:t>)</a:t>
            </a:r>
          </a:p>
        </p:txBody>
      </p:sp>
      <p:sp>
        <p:nvSpPr>
          <p:cNvPr id="410627" name="Rectangle 3">
            <a:extLst>
              <a:ext uri="{FF2B5EF4-FFF2-40B4-BE49-F238E27FC236}">
                <a16:creationId xmlns:a16="http://schemas.microsoft.com/office/drawing/2014/main" xmlns="" id="{33D78D5C-99E9-CB48-8B53-4263AD340F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3988" cy="4114800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language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設定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的程式語言。</a:t>
            </a:r>
          </a:p>
          <a:p>
            <a:pPr lvl="1"/>
            <a:r>
              <a:rPr lang="zh-TW" altLang="en-US"/>
              <a:t>語法：</a:t>
            </a:r>
            <a:br>
              <a:rPr lang="zh-TW" altLang="en-US"/>
            </a:br>
            <a:r>
              <a:rPr lang="en-US" altLang="zh-TW" b="1" i="1"/>
              <a:t>&lt;%@ page language=“java”%&gt;</a:t>
            </a:r>
            <a:r>
              <a:rPr lang="en-US" altLang="zh-TW"/>
              <a:t> </a:t>
            </a:r>
            <a:r>
              <a:rPr lang="zh-TW" altLang="en-US"/>
              <a:t>這是預設的語言設定，也是目前唯一可以做的設定。</a:t>
            </a:r>
          </a:p>
        </p:txBody>
      </p:sp>
    </p:spTree>
    <p:extLst>
      <p:ext uri="{BB962C8B-B14F-4D97-AF65-F5344CB8AC3E}">
        <p14:creationId xmlns:p14="http://schemas.microsoft.com/office/powerpoint/2010/main" xmlns="" val="50175501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>
            <a:extLst>
              <a:ext uri="{FF2B5EF4-FFF2-40B4-BE49-F238E27FC236}">
                <a16:creationId xmlns:a16="http://schemas.microsoft.com/office/drawing/2014/main" xmlns="" id="{D2555365-5FB6-2E43-B2E0-5646752723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其他屬性 </a:t>
            </a:r>
            <a:r>
              <a:rPr lang="en-US" altLang="zh-TW" sz="2800" dirty="0"/>
              <a:t>( </a:t>
            </a:r>
            <a:r>
              <a:rPr lang="en-US" altLang="zh-TW" sz="2800" b="1" dirty="0">
                <a:latin typeface="Verdana" panose="020B0604030504040204" pitchFamily="34" charset="0"/>
              </a:rPr>
              <a:t>language</a:t>
            </a:r>
            <a:r>
              <a:rPr lang="zh-TW" altLang="en-US" sz="2800" dirty="0"/>
              <a:t>、</a:t>
            </a:r>
            <a:r>
              <a:rPr lang="en-US" altLang="zh-TW" sz="2800" b="1" dirty="0">
                <a:latin typeface="Verdana" panose="020B0604030504040204" pitchFamily="34" charset="0"/>
              </a:rPr>
              <a:t>extends</a:t>
            </a:r>
            <a:r>
              <a:rPr lang="en-US" altLang="zh-TW" sz="2800" dirty="0"/>
              <a:t> </a:t>
            </a:r>
            <a:r>
              <a:rPr lang="zh-TW" altLang="en-US" sz="2800" dirty="0"/>
              <a:t>與 </a:t>
            </a:r>
            <a:r>
              <a:rPr lang="en-US" altLang="zh-TW" sz="2800" b="1" dirty="0">
                <a:latin typeface="Verdana" panose="020B0604030504040204" pitchFamily="34" charset="0"/>
              </a:rPr>
              <a:t>info </a:t>
            </a:r>
            <a:r>
              <a:rPr lang="en-US" altLang="zh-TW" sz="2800" dirty="0"/>
              <a:t>)</a:t>
            </a:r>
          </a:p>
        </p:txBody>
      </p:sp>
      <p:sp>
        <p:nvSpPr>
          <p:cNvPr id="411651" name="Rectangle 3">
            <a:extLst>
              <a:ext uri="{FF2B5EF4-FFF2-40B4-BE49-F238E27FC236}">
                <a16:creationId xmlns:a16="http://schemas.microsoft.com/office/drawing/2014/main" xmlns="" id="{3250991B-6830-094A-A3A0-8811465843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989888" cy="4114800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extends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設定該 </a:t>
            </a:r>
            <a:r>
              <a:rPr lang="en-US" altLang="zh-TW" b="1" i="1"/>
              <a:t>JSP page</a:t>
            </a:r>
            <a:r>
              <a:rPr lang="en-US" altLang="zh-TW"/>
              <a:t> </a:t>
            </a:r>
            <a:r>
              <a:rPr lang="zh-TW" altLang="en-US"/>
              <a:t>要繼承的 </a:t>
            </a:r>
            <a:r>
              <a:rPr lang="en-US" altLang="zh-TW" b="1" i="1"/>
              <a:t>class</a:t>
            </a:r>
            <a:r>
              <a:rPr lang="zh-TW" altLang="en-US"/>
              <a:t>，通常來說此屬性較少用到，除非是自行撰寫的 </a:t>
            </a:r>
            <a:r>
              <a:rPr lang="en-US" altLang="zh-TW" b="1" i="1"/>
              <a:t>class</a:t>
            </a:r>
            <a:r>
              <a:rPr lang="en-US" altLang="zh-TW"/>
              <a:t> </a:t>
            </a:r>
            <a:r>
              <a:rPr lang="zh-TW" altLang="en-US"/>
              <a:t>要給 </a:t>
            </a:r>
            <a:r>
              <a:rPr lang="en-US" altLang="zh-TW" b="1" i="1"/>
              <a:t>servlet</a:t>
            </a:r>
            <a:r>
              <a:rPr lang="en-US" altLang="zh-TW"/>
              <a:t> (</a:t>
            </a:r>
            <a:r>
              <a:rPr lang="zh-TW" altLang="en-US"/>
              <a:t>指的是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所產生的 </a:t>
            </a:r>
            <a:r>
              <a:rPr lang="en-US" altLang="zh-TW" b="1" i="1"/>
              <a:t>servlet</a:t>
            </a:r>
            <a:r>
              <a:rPr lang="en-US" altLang="zh-TW"/>
              <a:t> )</a:t>
            </a:r>
            <a:r>
              <a:rPr lang="zh-TW" altLang="en-US"/>
              <a:t>繼承使用。</a:t>
            </a:r>
          </a:p>
          <a:p>
            <a:pPr lvl="1"/>
            <a:r>
              <a:rPr lang="zh-TW" altLang="en-US"/>
              <a:t>語法：</a:t>
            </a:r>
            <a:br>
              <a:rPr lang="zh-TW" altLang="en-US"/>
            </a:br>
            <a:r>
              <a:rPr lang="en-US" altLang="zh-TW" sz="2000" b="1" i="1"/>
              <a:t>&lt;%@ page extends=“myPackage.MySpecialBaseServlet”%&gt;</a:t>
            </a:r>
          </a:p>
        </p:txBody>
      </p:sp>
    </p:spTree>
    <p:extLst>
      <p:ext uri="{BB962C8B-B14F-4D97-AF65-F5344CB8AC3E}">
        <p14:creationId xmlns:p14="http://schemas.microsoft.com/office/powerpoint/2010/main" xmlns="" val="1891422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>
            <a:extLst>
              <a:ext uri="{FF2B5EF4-FFF2-40B4-BE49-F238E27FC236}">
                <a16:creationId xmlns:a16="http://schemas.microsoft.com/office/drawing/2014/main" xmlns="" id="{FB030014-581C-4D43-95C9-603B9DC522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>
                <a:latin typeface="Verdana" panose="020B0604030504040204" pitchFamily="34" charset="0"/>
              </a:rPr>
              <a:t>JSP </a:t>
            </a:r>
            <a:r>
              <a:rPr lang="zh-TW" altLang="en-US" sz="3600" dirty="0">
                <a:latin typeface="Verdana" panose="020B0604030504040204" pitchFamily="34" charset="0"/>
              </a:rPr>
              <a:t>運作流程</a:t>
            </a:r>
            <a:r>
              <a:rPr lang="en-US" altLang="zh-TW" sz="3600" dirty="0">
                <a:latin typeface="Verdana" panose="020B0604030504040204" pitchFamily="34" charset="0"/>
              </a:rPr>
              <a:t>/</a:t>
            </a:r>
            <a:r>
              <a:rPr lang="zh-TW" altLang="en-US" sz="3600" dirty="0">
                <a:latin typeface="Verdana" panose="020B0604030504040204" pitchFamily="34" charset="0"/>
              </a:rPr>
              <a:t>生命週期</a:t>
            </a:r>
            <a:endParaRPr lang="en-US" altLang="zh-TW" sz="3600" dirty="0"/>
          </a:p>
        </p:txBody>
      </p:sp>
      <p:sp>
        <p:nvSpPr>
          <p:cNvPr id="384003" name="Rectangle 3">
            <a:extLst>
              <a:ext uri="{FF2B5EF4-FFF2-40B4-BE49-F238E27FC236}">
                <a16:creationId xmlns:a16="http://schemas.microsoft.com/office/drawing/2014/main" xmlns="" id="{538F6775-7EBF-1F4D-844A-D4B290E456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4114800"/>
          </a:xfrm>
        </p:spPr>
        <p:txBody>
          <a:bodyPr/>
          <a:lstStyle/>
          <a:p>
            <a:r>
              <a:rPr lang="en-US" altLang="zh-TW" i="1"/>
              <a:t>JSP</a:t>
            </a:r>
            <a:r>
              <a:rPr lang="en-US" altLang="zh-TW"/>
              <a:t> </a:t>
            </a:r>
            <a:r>
              <a:rPr lang="zh-TW" altLang="en-US" b="0"/>
              <a:t>的生命週期：</a:t>
            </a:r>
          </a:p>
          <a:p>
            <a:pPr marL="1138238" lvl="1" indent="-381000"/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的生命週期可分為 七 個階段。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zh-TW" altLang="en-US" sz="2000" b="1" i="1"/>
              <a:t> </a:t>
            </a:r>
            <a:r>
              <a:rPr lang="en-US" altLang="zh-TW" sz="2000" b="1" i="1"/>
              <a:t>Page translation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 i="1"/>
              <a:t> Page compilation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 i="1"/>
              <a:t> Load class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 i="1"/>
              <a:t> Create instance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/>
              <a:t> </a:t>
            </a:r>
            <a:r>
              <a:rPr lang="zh-TW" altLang="en-US" sz="2000"/>
              <a:t>呼叫</a:t>
            </a:r>
            <a:r>
              <a:rPr lang="zh-TW" altLang="en-US" sz="2000" b="1" i="1"/>
              <a:t> </a:t>
            </a:r>
            <a:r>
              <a:rPr lang="en-US" altLang="zh-TW" sz="2000" b="1" i="1"/>
              <a:t>jspInit()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/>
              <a:t> </a:t>
            </a:r>
            <a:r>
              <a:rPr lang="zh-TW" altLang="en-US" sz="2000"/>
              <a:t>呼叫</a:t>
            </a:r>
            <a:r>
              <a:rPr lang="zh-TW" altLang="en-US" sz="2000" b="1" i="1"/>
              <a:t> </a:t>
            </a:r>
            <a:r>
              <a:rPr lang="en-US" altLang="zh-TW" sz="2000" b="1" i="1"/>
              <a:t>_jspService()</a:t>
            </a:r>
          </a:p>
          <a:p>
            <a:pPr marL="1614488" lvl="2" indent="-381000">
              <a:buFont typeface="Times New Roman" panose="02020603050405020304" pitchFamily="18" charset="0"/>
              <a:buAutoNum type="arabicPeriod"/>
            </a:pPr>
            <a:r>
              <a:rPr lang="en-US" altLang="zh-TW" sz="2000" b="1"/>
              <a:t> </a:t>
            </a:r>
            <a:r>
              <a:rPr lang="zh-TW" altLang="en-US" sz="2000"/>
              <a:t>呼叫</a:t>
            </a:r>
            <a:r>
              <a:rPr lang="zh-TW" altLang="en-US" sz="2000" b="1" i="1"/>
              <a:t> </a:t>
            </a:r>
            <a:r>
              <a:rPr lang="en-US" altLang="zh-TW" sz="2000" b="1" i="1"/>
              <a:t>jspDestroy()</a:t>
            </a:r>
          </a:p>
        </p:txBody>
      </p:sp>
    </p:spTree>
    <p:extLst>
      <p:ext uri="{BB962C8B-B14F-4D97-AF65-F5344CB8AC3E}">
        <p14:creationId xmlns:p14="http://schemas.microsoft.com/office/powerpoint/2010/main" xmlns="" val="21356463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Rectangle 2">
            <a:extLst>
              <a:ext uri="{FF2B5EF4-FFF2-40B4-BE49-F238E27FC236}">
                <a16:creationId xmlns:a16="http://schemas.microsoft.com/office/drawing/2014/main" xmlns="" id="{600D7D68-20F5-2C45-A096-F696E1A000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其他屬性 </a:t>
            </a:r>
            <a:r>
              <a:rPr lang="en-US" altLang="zh-TW" sz="2800" dirty="0"/>
              <a:t>( </a:t>
            </a:r>
            <a:r>
              <a:rPr lang="en-US" altLang="zh-TW" sz="2800" b="1" dirty="0">
                <a:latin typeface="Verdana" panose="020B0604030504040204" pitchFamily="34" charset="0"/>
              </a:rPr>
              <a:t>language</a:t>
            </a:r>
            <a:r>
              <a:rPr lang="zh-TW" altLang="en-US" sz="2800" dirty="0"/>
              <a:t>、</a:t>
            </a:r>
            <a:r>
              <a:rPr lang="en-US" altLang="zh-TW" sz="2800" b="1" dirty="0">
                <a:latin typeface="Verdana" panose="020B0604030504040204" pitchFamily="34" charset="0"/>
              </a:rPr>
              <a:t>extends</a:t>
            </a:r>
            <a:r>
              <a:rPr lang="en-US" altLang="zh-TW" sz="2800" dirty="0"/>
              <a:t> </a:t>
            </a:r>
            <a:r>
              <a:rPr lang="zh-TW" altLang="en-US" sz="2800" dirty="0"/>
              <a:t>與 </a:t>
            </a:r>
            <a:r>
              <a:rPr lang="en-US" altLang="zh-TW" sz="2800" b="1" dirty="0">
                <a:latin typeface="Verdana" panose="020B0604030504040204" pitchFamily="34" charset="0"/>
              </a:rPr>
              <a:t>info </a:t>
            </a:r>
            <a:r>
              <a:rPr lang="en-US" altLang="zh-TW" sz="2800" dirty="0"/>
              <a:t>)</a:t>
            </a:r>
          </a:p>
        </p:txBody>
      </p:sp>
      <p:sp>
        <p:nvSpPr>
          <p:cNvPr id="412675" name="Rectangle 3">
            <a:extLst>
              <a:ext uri="{FF2B5EF4-FFF2-40B4-BE49-F238E27FC236}">
                <a16:creationId xmlns:a16="http://schemas.microsoft.com/office/drawing/2014/main" xmlns="" id="{E16FB460-D3AA-9C40-A364-41319D2B5E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989888" cy="4114800"/>
          </a:xfrm>
        </p:spPr>
        <p:txBody>
          <a:bodyPr/>
          <a:lstStyle/>
          <a:p>
            <a:r>
              <a:rPr lang="en-US" altLang="zh-TW" i="1"/>
              <a:t>&lt;%@ page </a:t>
            </a:r>
            <a:r>
              <a:rPr lang="en-US" altLang="zh-TW" i="1">
                <a:solidFill>
                  <a:srgbClr val="FF0000"/>
                </a:solidFill>
              </a:rPr>
              <a:t>info</a:t>
            </a:r>
            <a:r>
              <a:rPr lang="en-US" altLang="zh-TW" i="1"/>
              <a:t> … %&gt;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設定該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的文字資訊，可在程式中利用 </a:t>
            </a:r>
            <a:r>
              <a:rPr lang="en-US" altLang="zh-TW" b="1" i="1"/>
              <a:t>getServletInfo()</a:t>
            </a:r>
            <a:r>
              <a:rPr lang="en-US" altLang="zh-TW"/>
              <a:t> </a:t>
            </a:r>
            <a:r>
              <a:rPr lang="zh-TW" altLang="en-US"/>
              <a:t>方法將其字串訊息取得。</a:t>
            </a:r>
          </a:p>
          <a:p>
            <a:pPr lvl="1"/>
            <a:r>
              <a:rPr lang="zh-TW" altLang="en-US"/>
              <a:t>語法：</a:t>
            </a:r>
            <a:br>
              <a:rPr lang="zh-TW" altLang="en-US"/>
            </a:br>
            <a:r>
              <a:rPr lang="en-US" altLang="zh-TW" sz="2000" b="1" i="1"/>
              <a:t>&lt;%@ page info="This is a sample page."%&gt;</a:t>
            </a:r>
          </a:p>
          <a:p>
            <a:pPr lvl="1"/>
            <a:r>
              <a:rPr lang="zh-TW" altLang="en-US"/>
              <a:t>取得 </a:t>
            </a:r>
            <a:r>
              <a:rPr lang="en-US" altLang="zh-TW" b="1" i="1"/>
              <a:t>info</a:t>
            </a:r>
            <a:r>
              <a:rPr lang="en-US" altLang="zh-TW"/>
              <a:t> </a:t>
            </a:r>
            <a:r>
              <a:rPr lang="zh-TW" altLang="en-US"/>
              <a:t>字串：</a:t>
            </a:r>
            <a:br>
              <a:rPr lang="zh-TW" altLang="en-US"/>
            </a:br>
            <a:r>
              <a:rPr lang="en-US" altLang="zh-TW" sz="2000" b="1" i="1"/>
              <a:t>&lt;%=getServletInfo()%&gt;</a:t>
            </a:r>
          </a:p>
        </p:txBody>
      </p:sp>
    </p:spTree>
    <p:extLst>
      <p:ext uri="{BB962C8B-B14F-4D97-AF65-F5344CB8AC3E}">
        <p14:creationId xmlns:p14="http://schemas.microsoft.com/office/powerpoint/2010/main" xmlns="" val="3017497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隱含變數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8145564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14" name="Rectangle 2">
            <a:extLst>
              <a:ext uri="{FF2B5EF4-FFF2-40B4-BE49-F238E27FC236}">
                <a16:creationId xmlns:a16="http://schemas.microsoft.com/office/drawing/2014/main" xmlns="" id="{A31079A5-49AE-1D4A-AB0D-13C246FCBC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JSP</a:t>
            </a:r>
            <a:r>
              <a:rPr lang="en-US" altLang="zh-TW" sz="3500" dirty="0"/>
              <a:t> </a:t>
            </a:r>
            <a:r>
              <a:rPr lang="zh-TW" altLang="en-US" sz="3500" dirty="0"/>
              <a:t>的隱含變數</a:t>
            </a:r>
          </a:p>
        </p:txBody>
      </p:sp>
      <p:sp>
        <p:nvSpPr>
          <p:cNvPr id="422915" name="Rectangle 3">
            <a:extLst>
              <a:ext uri="{FF2B5EF4-FFF2-40B4-BE49-F238E27FC236}">
                <a16:creationId xmlns:a16="http://schemas.microsoft.com/office/drawing/2014/main" xmlns="" id="{E0D65F7D-1A02-F44F-A0DF-F278953E0A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/>
              <a:t>隱含變數？</a:t>
            </a:r>
          </a:p>
          <a:p>
            <a:pPr lvl="1"/>
            <a:r>
              <a:rPr kumimoji="0" lang="zh-TW" altLang="en-US"/>
              <a:t>讓程式開發人員不需要對這些特定變數或物件作 </a:t>
            </a:r>
            <a:r>
              <a:rPr kumimoji="0" lang="en-US" altLang="zh-TW" b="1" i="1"/>
              <a:t>create</a:t>
            </a:r>
            <a:r>
              <a:rPr kumimoji="0" lang="en-US" altLang="zh-TW"/>
              <a:t> </a:t>
            </a:r>
            <a:r>
              <a:rPr kumimoji="0" lang="zh-TW" altLang="en-US"/>
              <a:t>或宣告，而直接可以進行取用的動作，我們稱之為隱含變數。</a:t>
            </a:r>
          </a:p>
          <a:p>
            <a:pPr lvl="1"/>
            <a:r>
              <a:rPr kumimoji="0" lang="zh-TW" altLang="en-US"/>
              <a:t>以 </a:t>
            </a:r>
            <a:r>
              <a:rPr kumimoji="0" lang="en-US" altLang="zh-TW" b="1" i="1"/>
              <a:t>JSP</a:t>
            </a:r>
            <a:r>
              <a:rPr kumimoji="0" lang="en-US" altLang="zh-TW"/>
              <a:t> </a:t>
            </a:r>
            <a:r>
              <a:rPr kumimoji="0" lang="zh-TW" altLang="en-US"/>
              <a:t>為例，在 </a:t>
            </a:r>
            <a:r>
              <a:rPr kumimoji="0" lang="en-US" altLang="zh-TW" b="1" i="1"/>
              <a:t>translation</a:t>
            </a:r>
            <a:r>
              <a:rPr kumimoji="0" lang="en-US" altLang="zh-TW"/>
              <a:t> </a:t>
            </a:r>
            <a:r>
              <a:rPr kumimoji="0" lang="zh-TW" altLang="en-US"/>
              <a:t>階段 </a:t>
            </a:r>
            <a:r>
              <a:rPr kumimoji="0" lang="en-US" altLang="zh-TW" b="1" i="1"/>
              <a:t>JSP</a:t>
            </a:r>
            <a:r>
              <a:rPr kumimoji="0" lang="en-US" altLang="zh-TW"/>
              <a:t> </a:t>
            </a:r>
            <a:r>
              <a:rPr kumimoji="0" lang="zh-TW" altLang="en-US"/>
              <a:t>所對應的 </a:t>
            </a:r>
            <a:r>
              <a:rPr kumimoji="0" lang="en-US" altLang="zh-TW" b="1" i="1"/>
              <a:t>servlet</a:t>
            </a:r>
            <a:r>
              <a:rPr kumimoji="0" lang="en-US" altLang="zh-TW"/>
              <a:t> </a:t>
            </a:r>
            <a:r>
              <a:rPr kumimoji="0" lang="zh-TW" altLang="en-US"/>
              <a:t>已被 </a:t>
            </a:r>
            <a:r>
              <a:rPr kumimoji="0" lang="en-US" altLang="zh-TW" b="1" i="1"/>
              <a:t>engine</a:t>
            </a:r>
            <a:r>
              <a:rPr kumimoji="0" lang="en-US" altLang="zh-TW"/>
              <a:t> </a:t>
            </a:r>
            <a:r>
              <a:rPr kumimoji="0" lang="zh-TW" altLang="en-US"/>
              <a:t>實作出，而在實作的同時分別也在 </a:t>
            </a:r>
            <a:r>
              <a:rPr kumimoji="0" lang="en-US" altLang="zh-TW" b="1" i="1"/>
              <a:t>_jspService()</a:t>
            </a:r>
            <a:r>
              <a:rPr kumimoji="0" lang="en-US" altLang="zh-TW"/>
              <a:t> </a:t>
            </a:r>
            <a:r>
              <a:rPr kumimoji="0" lang="zh-TW" altLang="en-US"/>
              <a:t>方法中定義這些隱含變數。</a:t>
            </a:r>
          </a:p>
        </p:txBody>
      </p:sp>
    </p:spTree>
    <p:extLst>
      <p:ext uri="{BB962C8B-B14F-4D97-AF65-F5344CB8AC3E}">
        <p14:creationId xmlns:p14="http://schemas.microsoft.com/office/powerpoint/2010/main" xmlns="" val="6011598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0D3A913-98D4-ED47-AD5E-9B5EAD171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Verdana" panose="020B0604030504040204" pitchFamily="34" charset="0"/>
              </a:rPr>
              <a:t>JSP</a:t>
            </a:r>
            <a:r>
              <a:rPr lang="en-US" altLang="zh-TW" dirty="0"/>
              <a:t> </a:t>
            </a:r>
            <a:r>
              <a:rPr lang="zh-TW" altLang="en-US" dirty="0"/>
              <a:t>的隱含變數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577D179F-3556-2444-BDAC-46A57EA1A4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287" y="1628775"/>
            <a:ext cx="5301953" cy="496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698738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>
            <a:extLst>
              <a:ext uri="{FF2B5EF4-FFF2-40B4-BE49-F238E27FC236}">
                <a16:creationId xmlns:a16="http://schemas.microsoft.com/office/drawing/2014/main" xmlns="" id="{8E9F967C-740B-8F45-8530-8FE9E03D13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JSP</a:t>
            </a:r>
            <a:r>
              <a:rPr lang="en-US" altLang="zh-TW" sz="3500" dirty="0"/>
              <a:t> </a:t>
            </a:r>
            <a:r>
              <a:rPr lang="zh-TW" altLang="en-US" sz="3500" dirty="0"/>
              <a:t>的隱含變數</a:t>
            </a:r>
          </a:p>
        </p:txBody>
      </p:sp>
      <p:sp>
        <p:nvSpPr>
          <p:cNvPr id="423939" name="Rectangle 3">
            <a:extLst>
              <a:ext uri="{FF2B5EF4-FFF2-40B4-BE49-F238E27FC236}">
                <a16:creationId xmlns:a16="http://schemas.microsoft.com/office/drawing/2014/main" xmlns="" id="{36D0717C-D7DE-A24D-A062-C8AB41586E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73238"/>
            <a:ext cx="8062912" cy="4392612"/>
          </a:xfrm>
        </p:spPr>
        <p:txBody>
          <a:bodyPr/>
          <a:lstStyle/>
          <a:p>
            <a:r>
              <a:rPr lang="en-US" altLang="zh-TW" i="1"/>
              <a:t>JSP</a:t>
            </a:r>
            <a:r>
              <a:rPr lang="en-US" altLang="zh-TW" b="0"/>
              <a:t> </a:t>
            </a:r>
            <a:r>
              <a:rPr lang="zh-TW" altLang="en-US" b="0"/>
              <a:t>所提供的 </a:t>
            </a:r>
            <a:r>
              <a:rPr lang="en-US" altLang="zh-TW" i="1"/>
              <a:t>9</a:t>
            </a:r>
            <a:r>
              <a:rPr lang="en-US" altLang="zh-TW" b="0"/>
              <a:t> </a:t>
            </a:r>
            <a:r>
              <a:rPr lang="zh-TW" altLang="en-US" b="0"/>
              <a:t>種隱含變數：</a:t>
            </a:r>
          </a:p>
          <a:p>
            <a:pPr lvl="1"/>
            <a:r>
              <a:rPr lang="en-US" altLang="zh-TW" b="1" i="1"/>
              <a:t>application</a:t>
            </a:r>
            <a:r>
              <a:rPr lang="zh-TW" altLang="en-US" b="1" i="1"/>
              <a:t>、</a:t>
            </a:r>
            <a:r>
              <a:rPr lang="en-US" altLang="zh-TW" b="1" i="1"/>
              <a:t>session</a:t>
            </a:r>
            <a:r>
              <a:rPr lang="zh-TW" altLang="en-US" b="1" i="1"/>
              <a:t>、</a:t>
            </a:r>
            <a:r>
              <a:rPr lang="en-US" altLang="zh-TW" b="1" i="1"/>
              <a:t>request</a:t>
            </a:r>
            <a:r>
              <a:rPr lang="zh-TW" altLang="en-US" b="1" i="1"/>
              <a:t>、</a:t>
            </a:r>
            <a:r>
              <a:rPr lang="en-US" altLang="zh-TW" b="1" i="1"/>
              <a:t>response</a:t>
            </a:r>
            <a:r>
              <a:rPr lang="zh-TW" altLang="en-US" b="1" i="1"/>
              <a:t>、</a:t>
            </a:r>
            <a:r>
              <a:rPr lang="en-US" altLang="zh-TW" b="1" i="1"/>
              <a:t>out</a:t>
            </a:r>
            <a:r>
              <a:rPr lang="zh-TW" altLang="en-US" b="1" i="1"/>
              <a:t>、</a:t>
            </a:r>
            <a:r>
              <a:rPr lang="en-US" altLang="zh-TW" b="1" i="1"/>
              <a:t>page</a:t>
            </a:r>
            <a:r>
              <a:rPr lang="zh-TW" altLang="en-US" b="1" i="1"/>
              <a:t>、</a:t>
            </a:r>
            <a:r>
              <a:rPr lang="en-US" altLang="zh-TW" b="1" i="1"/>
              <a:t>pageContext</a:t>
            </a:r>
            <a:r>
              <a:rPr lang="zh-TW" altLang="en-US" b="1" i="1"/>
              <a:t>、</a:t>
            </a:r>
            <a:r>
              <a:rPr lang="en-US" altLang="zh-TW" b="1" i="1"/>
              <a:t>config </a:t>
            </a:r>
            <a:r>
              <a:rPr lang="zh-TW" altLang="en-US"/>
              <a:t>與</a:t>
            </a:r>
            <a:r>
              <a:rPr lang="zh-TW" altLang="en-US" b="1" i="1"/>
              <a:t> </a:t>
            </a:r>
            <a:r>
              <a:rPr lang="en-US" altLang="zh-TW" b="1" i="1"/>
              <a:t>exception</a:t>
            </a:r>
            <a:r>
              <a:rPr lang="zh-TW" altLang="en-US"/>
              <a:t>。</a:t>
            </a:r>
          </a:p>
          <a:p>
            <a:pPr lvl="1"/>
            <a:r>
              <a:rPr lang="en-US" altLang="zh-TW" b="1" i="1"/>
              <a:t>request</a:t>
            </a:r>
            <a:r>
              <a:rPr lang="en-US" altLang="zh-TW"/>
              <a:t> </a:t>
            </a:r>
            <a:r>
              <a:rPr lang="zh-TW" altLang="en-US"/>
              <a:t>與 </a:t>
            </a:r>
            <a:r>
              <a:rPr lang="en-US" altLang="zh-TW" b="1" i="1"/>
              <a:t>response</a:t>
            </a:r>
            <a:r>
              <a:rPr lang="en-US" altLang="zh-TW"/>
              <a:t> </a:t>
            </a:r>
            <a:r>
              <a:rPr lang="zh-TW" altLang="en-US"/>
              <a:t>是定義在 </a:t>
            </a:r>
            <a:r>
              <a:rPr lang="en-US" altLang="zh-TW" b="1" i="1"/>
              <a:t>_jspService() </a:t>
            </a:r>
            <a:r>
              <a:rPr lang="zh-TW" altLang="en-US"/>
              <a:t>的方法參數列中。</a:t>
            </a:r>
          </a:p>
          <a:p>
            <a:pPr lvl="1"/>
            <a:r>
              <a:rPr lang="zh-TW" altLang="en-US"/>
              <a:t>其他的則都是宣告在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方法內。</a:t>
            </a:r>
          </a:p>
          <a:p>
            <a:pPr lvl="2"/>
            <a:r>
              <a:rPr lang="en-US" altLang="zh-TW" sz="2000" b="1" i="1"/>
              <a:t>exception</a:t>
            </a:r>
            <a:r>
              <a:rPr lang="en-US" altLang="zh-TW" sz="2000"/>
              <a:t> </a:t>
            </a:r>
            <a:r>
              <a:rPr lang="zh-TW" altLang="en-US" sz="2000"/>
              <a:t>只有在該 </a:t>
            </a:r>
            <a:r>
              <a:rPr lang="en-US" altLang="zh-TW" sz="2000" b="1" i="1"/>
              <a:t>JSP page </a:t>
            </a:r>
            <a:r>
              <a:rPr lang="zh-TW" altLang="en-US" sz="2000"/>
              <a:t>有定義 </a:t>
            </a:r>
            <a:r>
              <a:rPr lang="en-US" altLang="zh-TW" sz="2000" b="1" i="1"/>
              <a:t>&lt;%@ page isErrorPage=“true”%&gt; </a:t>
            </a:r>
            <a:r>
              <a:rPr lang="zh-TW" altLang="en-US" sz="2000"/>
              <a:t>才會被宣告出來</a:t>
            </a:r>
            <a:r>
              <a:rPr lang="zh-TW" altLang="zh-TW" sz="2000"/>
              <a:t>，</a:t>
            </a:r>
            <a:r>
              <a:rPr lang="zh-TW" altLang="en-US" sz="2000"/>
              <a:t>預設是沒有被宣告的。</a:t>
            </a:r>
          </a:p>
        </p:txBody>
      </p:sp>
    </p:spTree>
    <p:extLst>
      <p:ext uri="{BB962C8B-B14F-4D97-AF65-F5344CB8AC3E}">
        <p14:creationId xmlns:p14="http://schemas.microsoft.com/office/powerpoint/2010/main" xmlns="" val="29121382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62" name="Rectangle 2">
            <a:extLst>
              <a:ext uri="{FF2B5EF4-FFF2-40B4-BE49-F238E27FC236}">
                <a16:creationId xmlns:a16="http://schemas.microsoft.com/office/drawing/2014/main" xmlns="" id="{765A9B99-4F47-4041-837C-A126DC243F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dirty="0">
                <a:latin typeface="Verdana" panose="020B0604030504040204" pitchFamily="34" charset="0"/>
              </a:rPr>
              <a:t>o</a:t>
            </a:r>
            <a:r>
              <a:rPr lang="en-US" altLang="zh-TW" sz="3500" b="1" dirty="0">
                <a:latin typeface="Verdana" panose="020B0604030504040204" pitchFamily="34" charset="0"/>
              </a:rPr>
              <a:t>ut </a:t>
            </a:r>
          </a:p>
        </p:txBody>
      </p:sp>
      <p:sp>
        <p:nvSpPr>
          <p:cNvPr id="424963" name="Rectangle 3">
            <a:extLst>
              <a:ext uri="{FF2B5EF4-FFF2-40B4-BE49-F238E27FC236}">
                <a16:creationId xmlns:a16="http://schemas.microsoft.com/office/drawing/2014/main" xmlns="" id="{B4AED0A7-6DFA-7949-8BB0-67C2581767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out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lang="zh-TW" altLang="en-US"/>
              <a:t>將字串資料寫入，也就是可以在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中利用她來取得 </a:t>
            </a:r>
            <a:r>
              <a:rPr lang="en-US" altLang="zh-TW" b="1" i="1"/>
              <a:t>JspWriter</a:t>
            </a:r>
            <a:r>
              <a:rPr lang="en-US" altLang="zh-TW"/>
              <a:t> </a:t>
            </a:r>
            <a:r>
              <a:rPr lang="zh-TW" altLang="en-US"/>
              <a:t>物件。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b="1" i="1"/>
              <a:t>JspWriter out = null;</a:t>
            </a:r>
            <a:br>
              <a:rPr lang="en-US" altLang="zh-TW" b="1" i="1"/>
            </a:br>
            <a:r>
              <a:rPr lang="en-US" altLang="zh-TW" b="1" i="1"/>
              <a:t>out = pageContext.getOut();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</a:t>
            </a:r>
            <a:br>
              <a:rPr lang="zh-TW" altLang="en-US"/>
            </a:br>
            <a:r>
              <a:rPr lang="en-US" altLang="zh-TW" b="1" i="1"/>
              <a:t>&lt;% out.print(“Java”); %&gt;</a:t>
            </a:r>
            <a:br>
              <a:rPr lang="en-US" altLang="zh-TW" b="1" i="1"/>
            </a:br>
            <a:r>
              <a:rPr lang="en-US" altLang="zh-TW" b="1" i="1"/>
              <a:t>&lt;%=“Java” %&gt;</a:t>
            </a:r>
          </a:p>
        </p:txBody>
      </p:sp>
    </p:spTree>
    <p:extLst>
      <p:ext uri="{BB962C8B-B14F-4D97-AF65-F5344CB8AC3E}">
        <p14:creationId xmlns:p14="http://schemas.microsoft.com/office/powerpoint/2010/main" xmlns="" val="312328763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>
            <a:extLst>
              <a:ext uri="{FF2B5EF4-FFF2-40B4-BE49-F238E27FC236}">
                <a16:creationId xmlns:a16="http://schemas.microsoft.com/office/drawing/2014/main" xmlns="" id="{10098B4D-CCFE-B048-A9DE-E10AF32DED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dirty="0">
                <a:latin typeface="Verdana" panose="020B0604030504040204" pitchFamily="34" charset="0"/>
              </a:rPr>
              <a:t>out </a:t>
            </a:r>
            <a:endParaRPr lang="en-US" altLang="zh-TW" sz="3500" b="1" dirty="0">
              <a:latin typeface="Verdana" panose="020B0604030504040204" pitchFamily="34" charset="0"/>
            </a:endParaRPr>
          </a:p>
        </p:txBody>
      </p:sp>
      <p:sp>
        <p:nvSpPr>
          <p:cNvPr id="434179" name="Rectangle 3">
            <a:extLst>
              <a:ext uri="{FF2B5EF4-FFF2-40B4-BE49-F238E27FC236}">
                <a16:creationId xmlns:a16="http://schemas.microsoft.com/office/drawing/2014/main" xmlns="" id="{6A81D74F-5C4B-AD41-A696-4FA6736C4C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7772400" cy="43957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out</a:t>
            </a:r>
            <a:r>
              <a:rPr lang="en-US" altLang="zh-TW" b="0"/>
              <a:t> </a:t>
            </a:r>
            <a:r>
              <a:rPr lang="zh-TW" altLang="en-US" b="0"/>
              <a:t>隱含變數</a:t>
            </a:r>
            <a:r>
              <a:rPr lang="en-US" altLang="zh-TW" b="0"/>
              <a:t>(</a:t>
            </a:r>
            <a:r>
              <a:rPr lang="zh-TW" altLang="en-US" b="0"/>
              <a:t>補充</a:t>
            </a:r>
            <a:r>
              <a:rPr lang="en-US" altLang="zh-TW" b="0"/>
              <a:t>)</a:t>
            </a:r>
            <a:r>
              <a:rPr lang="zh-TW" altLang="en-US" b="0"/>
              <a:t>：</a:t>
            </a:r>
          </a:p>
          <a:p>
            <a:pPr lvl="1">
              <a:lnSpc>
                <a:spcPct val="90000"/>
              </a:lnSpc>
            </a:pP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原始碼：</a:t>
            </a:r>
            <a:br>
              <a:rPr lang="zh-TW" altLang="en-US"/>
            </a:br>
            <a:r>
              <a:rPr lang="en-US" altLang="zh-TW" b="1" i="1"/>
              <a:t>&lt;html&gt;</a:t>
            </a:r>
            <a:br>
              <a:rPr lang="en-US" altLang="zh-TW" b="1" i="1"/>
            </a:br>
            <a:r>
              <a:rPr lang="en-US" altLang="zh-TW" b="1" i="1"/>
              <a:t>   I love &lt;%</a:t>
            </a:r>
            <a:r>
              <a:rPr lang="en-US" altLang="zh-TW" b="1" i="1">
                <a:solidFill>
                  <a:srgbClr val="FF0000"/>
                </a:solidFill>
              </a:rPr>
              <a:t>out.print</a:t>
            </a:r>
            <a:r>
              <a:rPr lang="en-US" altLang="zh-TW" b="1" i="1"/>
              <a:t>("Java");%&gt;</a:t>
            </a:r>
            <a:br>
              <a:rPr lang="en-US" altLang="zh-TW" b="1" i="1"/>
            </a:br>
            <a:r>
              <a:rPr lang="en-US" altLang="zh-TW" b="1" i="1"/>
              <a:t>&lt;/html&gt;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轉換的 </a:t>
            </a:r>
            <a:r>
              <a:rPr lang="en-US" altLang="zh-TW" b="1" i="1"/>
              <a:t>java</a:t>
            </a:r>
            <a:r>
              <a:rPr lang="en-US" altLang="zh-TW"/>
              <a:t> </a:t>
            </a:r>
            <a:r>
              <a:rPr lang="zh-TW" altLang="en-US"/>
              <a:t>原始檔</a:t>
            </a:r>
            <a:br>
              <a:rPr lang="zh-TW" altLang="en-US"/>
            </a:br>
            <a:r>
              <a:rPr lang="en-US" altLang="zh-TW" b="1" i="1"/>
              <a:t>out.write("&lt;HTML&gt;\r\n");</a:t>
            </a:r>
            <a:br>
              <a:rPr lang="en-US" altLang="zh-TW" b="1" i="1"/>
            </a:br>
            <a:r>
              <a:rPr lang="pt-BR" altLang="en-US" b="1" i="1"/>
              <a:t>out.write("\t</a:t>
            </a:r>
            <a:r>
              <a:rPr lang="pt-BR" altLang="zh-TW" b="1" i="1"/>
              <a:t> </a:t>
            </a:r>
            <a:r>
              <a:rPr lang="pt-BR" altLang="en-US" b="1" i="1"/>
              <a:t>I love ");</a:t>
            </a:r>
            <a:r>
              <a:rPr lang="pt-BR" altLang="zh-TW" b="1" i="1"/>
              <a:t/>
            </a:r>
            <a:br>
              <a:rPr lang="pt-BR" altLang="zh-TW" b="1" i="1"/>
            </a:br>
            <a:r>
              <a:rPr lang="pt-BR" altLang="en-US" b="1" i="1">
                <a:solidFill>
                  <a:srgbClr val="FF0000"/>
                </a:solidFill>
              </a:rPr>
              <a:t>out.print</a:t>
            </a:r>
            <a:r>
              <a:rPr lang="pt-BR" altLang="en-US" b="1" i="1"/>
              <a:t>("Java");</a:t>
            </a:r>
            <a:r>
              <a:rPr lang="pt-BR" altLang="zh-TW" b="1" i="1"/>
              <a:t/>
            </a:r>
            <a:br>
              <a:rPr lang="pt-BR" altLang="zh-TW" b="1" i="1"/>
            </a:br>
            <a:r>
              <a:rPr lang="pt-BR" altLang="en-US" b="1" i="1"/>
              <a:t>out.write("\r\n");</a:t>
            </a:r>
            <a:r>
              <a:rPr lang="en-US" altLang="zh-TW" b="1" i="1"/>
              <a:t/>
            </a:r>
            <a:br>
              <a:rPr lang="en-US" altLang="zh-TW" b="1" i="1"/>
            </a:br>
            <a:r>
              <a:rPr lang="en-US" altLang="zh-TW" b="1" i="1"/>
              <a:t>out.write("&lt;/HTML&gt;");</a:t>
            </a:r>
          </a:p>
        </p:txBody>
      </p:sp>
    </p:spTree>
    <p:extLst>
      <p:ext uri="{BB962C8B-B14F-4D97-AF65-F5344CB8AC3E}">
        <p14:creationId xmlns:p14="http://schemas.microsoft.com/office/powerpoint/2010/main" xmlns="" val="173855011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>
            <a:extLst>
              <a:ext uri="{FF2B5EF4-FFF2-40B4-BE49-F238E27FC236}">
                <a16:creationId xmlns:a16="http://schemas.microsoft.com/office/drawing/2014/main" xmlns="" id="{ED2836F7-3AD0-DF4D-B466-A563EEB726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application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>
                <a:latin typeface="Verdana" panose="020B0604030504040204" pitchFamily="34" charset="0"/>
              </a:rPr>
              <a:t>session</a:t>
            </a:r>
          </a:p>
        </p:txBody>
      </p:sp>
      <p:sp>
        <p:nvSpPr>
          <p:cNvPr id="425987" name="Rectangle 3">
            <a:extLst>
              <a:ext uri="{FF2B5EF4-FFF2-40B4-BE49-F238E27FC236}">
                <a16:creationId xmlns:a16="http://schemas.microsoft.com/office/drawing/2014/main" xmlns="" id="{80D092F3-8C15-2045-86AC-F862138410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773238"/>
            <a:ext cx="8208962" cy="4319587"/>
          </a:xfrm>
        </p:spPr>
        <p:txBody>
          <a:bodyPr/>
          <a:lstStyle/>
          <a:p>
            <a:r>
              <a:rPr lang="en-US" altLang="zh-TW" i="1"/>
              <a:t>application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lang="zh-TW" altLang="en-US"/>
              <a:t>提供 </a:t>
            </a:r>
            <a:r>
              <a:rPr lang="en-US" altLang="zh-TW" b="1" i="1"/>
              <a:t>web application</a:t>
            </a:r>
            <a:r>
              <a:rPr lang="en-US" altLang="zh-TW"/>
              <a:t> </a:t>
            </a:r>
            <a:r>
              <a:rPr lang="zh-TW" altLang="en-US"/>
              <a:t>的環境資訊。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ServletContext application = null;</a:t>
            </a:r>
            <a:br>
              <a:rPr lang="en-US" altLang="zh-TW" sz="2000" b="1" i="1"/>
            </a:br>
            <a:r>
              <a:rPr lang="en-US" altLang="zh-TW" sz="2000" b="1" i="1"/>
              <a:t>application = pageContext.getServletContext();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</a:t>
            </a:r>
            <a:br>
              <a:rPr lang="zh-TW" altLang="en-US"/>
            </a:br>
            <a:r>
              <a:rPr lang="en-US" altLang="zh-TW" sz="2000" b="1" i="1"/>
              <a:t>&lt;% dbPath = application.getRealPath("counter.db"); %&gt;</a:t>
            </a:r>
          </a:p>
        </p:txBody>
      </p:sp>
    </p:spTree>
    <p:extLst>
      <p:ext uri="{BB962C8B-B14F-4D97-AF65-F5344CB8AC3E}">
        <p14:creationId xmlns:p14="http://schemas.microsoft.com/office/powerpoint/2010/main" xmlns="" val="222074422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10" name="Rectangle 2">
            <a:extLst>
              <a:ext uri="{FF2B5EF4-FFF2-40B4-BE49-F238E27FC236}">
                <a16:creationId xmlns:a16="http://schemas.microsoft.com/office/drawing/2014/main" xmlns="" id="{35552228-1A98-1045-864D-33CF58EF0C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application</a:t>
            </a:r>
            <a:r>
              <a:rPr lang="en-US" altLang="zh-TW" sz="3100" dirty="0"/>
              <a:t> </a:t>
            </a:r>
            <a:r>
              <a:rPr lang="zh-TW" altLang="en-US" sz="3100" dirty="0"/>
              <a:t>與 </a:t>
            </a:r>
            <a:r>
              <a:rPr lang="en-US" altLang="zh-TW" sz="3100" b="1" dirty="0">
                <a:latin typeface="Verdana" panose="020B0604030504040204" pitchFamily="34" charset="0"/>
              </a:rPr>
              <a:t>session</a:t>
            </a:r>
          </a:p>
        </p:txBody>
      </p:sp>
      <p:sp>
        <p:nvSpPr>
          <p:cNvPr id="427011" name="Rectangle 3">
            <a:extLst>
              <a:ext uri="{FF2B5EF4-FFF2-40B4-BE49-F238E27FC236}">
                <a16:creationId xmlns:a16="http://schemas.microsoft.com/office/drawing/2014/main" xmlns="" id="{5F5D3A12-6FB8-3940-9F17-E6CBD5BFD1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session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提供 </a:t>
            </a:r>
            <a:r>
              <a:rPr lang="en-US" altLang="zh-TW" b="1" i="1"/>
              <a:t>JSP </a:t>
            </a:r>
            <a:r>
              <a:rPr lang="zh-TW" altLang="en-US"/>
              <a:t>使用 </a:t>
            </a:r>
            <a:r>
              <a:rPr lang="en-US" altLang="zh-TW" b="1" i="1"/>
              <a:t>HTTP</a:t>
            </a:r>
            <a:r>
              <a:rPr lang="en-US" altLang="zh-TW"/>
              <a:t> </a:t>
            </a:r>
            <a:r>
              <a:rPr lang="en-US" altLang="zh-TW" b="1" i="1"/>
              <a:t>session</a:t>
            </a:r>
            <a:r>
              <a:rPr lang="en-US" altLang="zh-TW"/>
              <a:t> </a:t>
            </a:r>
            <a:r>
              <a:rPr lang="zh-TW" altLang="en-US"/>
              <a:t>機制。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HttpSession session = null;</a:t>
            </a:r>
            <a:br>
              <a:rPr lang="en-US" altLang="zh-TW" sz="2000" b="1" i="1"/>
            </a:br>
            <a:r>
              <a:rPr lang="en-US" altLang="zh-TW" sz="2000" b="1" i="1"/>
              <a:t>session = pageContext.getSession();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</a:t>
            </a:r>
            <a:br>
              <a:rPr lang="zh-TW" altLang="en-US"/>
            </a:br>
            <a:r>
              <a:rPr lang="en-US" altLang="zh-TW" sz="2000" b="1" i="1"/>
              <a:t>&lt;%=session.getId()%&gt;</a:t>
            </a:r>
          </a:p>
          <a:p>
            <a:pPr lvl="1">
              <a:lnSpc>
                <a:spcPct val="90000"/>
              </a:lnSpc>
            </a:pPr>
            <a:r>
              <a:rPr kumimoji="0" lang="zh-TW" altLang="en-US"/>
              <a:t>假設在 </a:t>
            </a:r>
            <a:r>
              <a:rPr kumimoji="0" lang="en-US" altLang="zh-TW" b="1" i="1"/>
              <a:t>JSP</a:t>
            </a:r>
            <a:r>
              <a:rPr kumimoji="0" lang="en-US" altLang="zh-TW"/>
              <a:t> </a:t>
            </a:r>
            <a:r>
              <a:rPr kumimoji="0" lang="zh-TW" altLang="en-US"/>
              <a:t>宣告 </a:t>
            </a:r>
            <a:r>
              <a:rPr kumimoji="0" lang="en-US" altLang="zh-TW" b="1" i="1"/>
              <a:t>&lt;%@ page session=“false”%&gt;</a:t>
            </a:r>
            <a:r>
              <a:rPr kumimoji="0" lang="en-US" altLang="zh-TW"/>
              <a:t> </a:t>
            </a:r>
            <a:r>
              <a:rPr kumimoji="0" lang="zh-TW" altLang="en-US"/>
              <a:t>則就不可以使用 </a:t>
            </a:r>
            <a:r>
              <a:rPr kumimoji="0" lang="en-US" altLang="zh-TW" b="1" i="1"/>
              <a:t>session</a:t>
            </a:r>
            <a:r>
              <a:rPr kumimoji="0" lang="en-US" altLang="zh-TW"/>
              <a:t> </a:t>
            </a:r>
            <a:r>
              <a:rPr kumimoji="0" lang="zh-TW" altLang="en-US"/>
              <a:t>隱含變數。</a:t>
            </a:r>
          </a:p>
        </p:txBody>
      </p:sp>
    </p:spTree>
    <p:extLst>
      <p:ext uri="{BB962C8B-B14F-4D97-AF65-F5344CB8AC3E}">
        <p14:creationId xmlns:p14="http://schemas.microsoft.com/office/powerpoint/2010/main" xmlns="" val="204678205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58" name="Rectangle 2">
            <a:extLst>
              <a:ext uri="{FF2B5EF4-FFF2-40B4-BE49-F238E27FC236}">
                <a16:creationId xmlns:a16="http://schemas.microsoft.com/office/drawing/2014/main" xmlns="" id="{C41B3D8B-7843-D94C-A54D-C859C9AA47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request</a:t>
            </a:r>
            <a:r>
              <a:rPr lang="en-US" altLang="zh-TW" sz="3100" dirty="0">
                <a:latin typeface="Verdana" panose="020B0604030504040204" pitchFamily="34" charset="0"/>
              </a:rPr>
              <a:t> </a:t>
            </a:r>
            <a:r>
              <a:rPr lang="zh-TW" altLang="en-US" sz="3100" dirty="0">
                <a:latin typeface="Verdana" panose="020B0604030504040204" pitchFamily="34" charset="0"/>
              </a:rPr>
              <a:t>與 </a:t>
            </a:r>
            <a:r>
              <a:rPr lang="en-US" altLang="zh-TW" sz="3100" b="1" dirty="0">
                <a:latin typeface="Verdana" panose="020B0604030504040204" pitchFamily="34" charset="0"/>
              </a:rPr>
              <a:t>response</a:t>
            </a:r>
          </a:p>
        </p:txBody>
      </p:sp>
      <p:sp>
        <p:nvSpPr>
          <p:cNvPr id="429059" name="Rectangle 3">
            <a:extLst>
              <a:ext uri="{FF2B5EF4-FFF2-40B4-BE49-F238E27FC236}">
                <a16:creationId xmlns:a16="http://schemas.microsoft.com/office/drawing/2014/main" xmlns="" id="{EE2093DB-7048-994D-B49C-D4F94F131C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3987" cy="4471987"/>
          </a:xfrm>
        </p:spPr>
        <p:txBody>
          <a:bodyPr/>
          <a:lstStyle/>
          <a:p>
            <a:r>
              <a:rPr lang="en-US" altLang="zh-TW" i="1"/>
              <a:t>request</a:t>
            </a:r>
            <a:r>
              <a:rPr lang="en-US" altLang="zh-TW" b="0"/>
              <a:t> </a:t>
            </a:r>
            <a:r>
              <a:rPr lang="zh-TW" altLang="en-US" b="0"/>
              <a:t>與 </a:t>
            </a:r>
            <a:r>
              <a:rPr lang="en-US" altLang="zh-TW" i="1"/>
              <a:t>response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kumimoji="0" lang="zh-TW" altLang="en-US"/>
              <a:t>提供 </a:t>
            </a:r>
            <a:r>
              <a:rPr kumimoji="0" lang="en-US" altLang="zh-TW" b="1" i="1"/>
              <a:t>J</a:t>
            </a:r>
            <a:r>
              <a:rPr lang="en-US" altLang="zh-TW" b="1" i="1"/>
              <a:t>SP </a:t>
            </a:r>
            <a:r>
              <a:rPr lang="zh-TW" altLang="en-US"/>
              <a:t>使用 </a:t>
            </a:r>
            <a:r>
              <a:rPr lang="en-US" altLang="zh-TW" b="1" i="1"/>
              <a:t>HttpServletRequest</a:t>
            </a:r>
            <a:r>
              <a:rPr lang="en-US" altLang="zh-TW"/>
              <a:t> </a:t>
            </a:r>
            <a:r>
              <a:rPr lang="zh-TW" altLang="en-US"/>
              <a:t>請求與 </a:t>
            </a:r>
            <a:r>
              <a:rPr lang="en-US" altLang="zh-TW" b="1" i="1"/>
              <a:t>HttpServletResponse</a:t>
            </a:r>
            <a:r>
              <a:rPr lang="en-US" altLang="zh-TW"/>
              <a:t> </a:t>
            </a:r>
            <a:r>
              <a:rPr lang="zh-TW" altLang="en-US"/>
              <a:t>回應機制。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r>
              <a:rPr lang="zh-TW" altLang="en-US" sz="2000"/>
              <a:t/>
            </a:r>
            <a:br>
              <a:rPr lang="zh-TW" altLang="en-US" sz="2000"/>
            </a:br>
            <a:r>
              <a:rPr lang="en-US" altLang="zh-TW" sz="2000" b="1" i="1"/>
              <a:t>public void _jspService(HttpServletRequest </a:t>
            </a:r>
            <a:r>
              <a:rPr lang="en-US" altLang="zh-TW" sz="2000" b="1" i="1">
                <a:solidFill>
                  <a:srgbClr val="FF0000"/>
                </a:solidFill>
              </a:rPr>
              <a:t>request</a:t>
            </a:r>
            <a:r>
              <a:rPr lang="en-US" altLang="zh-TW" sz="2000" b="1" i="1"/>
              <a:t>, HttpServletResponse </a:t>
            </a:r>
            <a:r>
              <a:rPr lang="en-US" altLang="zh-TW" sz="2000" b="1" i="1">
                <a:solidFill>
                  <a:srgbClr val="FF0000"/>
                </a:solidFill>
              </a:rPr>
              <a:t>response</a:t>
            </a:r>
            <a:r>
              <a:rPr lang="en-US" altLang="zh-TW" sz="2000" b="1" i="1"/>
              <a:t>)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</a:t>
            </a:r>
            <a:r>
              <a:rPr lang="zh-TW" altLang="en-US" sz="2000"/>
              <a:t/>
            </a:r>
            <a:br>
              <a:rPr lang="zh-TW" altLang="en-US" sz="2000"/>
            </a:br>
            <a:r>
              <a:rPr lang="en-US" altLang="zh-TW" sz="2000" b="1" i="1"/>
              <a:t>&lt;%=request.getRemoteAddr()%&gt;</a:t>
            </a:r>
            <a:br>
              <a:rPr lang="en-US" altLang="zh-TW" sz="2000" b="1" i="1"/>
            </a:br>
            <a:r>
              <a:rPr lang="en-US" altLang="zh-TW" sz="2000" b="1" i="1"/>
              <a:t>&lt;%response.setContentType(“text/html;charset=MS950”)%&gt;</a:t>
            </a:r>
            <a:r>
              <a:rPr lang="en-US" altLang="zh-TW" sz="2000"/>
              <a:t/>
            </a:r>
            <a:br>
              <a:rPr lang="en-US" altLang="zh-TW" sz="2000"/>
            </a:br>
            <a:endParaRPr lang="en-US" altLang="zh-TW" sz="2000"/>
          </a:p>
        </p:txBody>
      </p:sp>
    </p:spTree>
    <p:extLst>
      <p:ext uri="{BB962C8B-B14F-4D97-AF65-F5344CB8AC3E}">
        <p14:creationId xmlns:p14="http://schemas.microsoft.com/office/powerpoint/2010/main" xmlns="" val="1750326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B4E4291-D263-3548-B1A5-D05196CC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JSP processing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36CDD177-CA66-3445-944B-279084C6E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7865" y="2204864"/>
            <a:ext cx="8316416" cy="275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17214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>
            <a:extLst>
              <a:ext uri="{FF2B5EF4-FFF2-40B4-BE49-F238E27FC236}">
                <a16:creationId xmlns:a16="http://schemas.microsoft.com/office/drawing/2014/main" xmlns="" id="{335540C8-11A3-5D40-9C66-B382E8A69F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page</a:t>
            </a:r>
            <a:r>
              <a:rPr lang="en-US" altLang="zh-TW" sz="3100" dirty="0">
                <a:latin typeface="Verdana" panose="020B0604030504040204" pitchFamily="34" charset="0"/>
              </a:rPr>
              <a:t> </a:t>
            </a:r>
            <a:r>
              <a:rPr lang="zh-TW" altLang="en-US" sz="3100" dirty="0">
                <a:latin typeface="Verdana" panose="020B0604030504040204" pitchFamily="34" charset="0"/>
              </a:rPr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pageContext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30083" name="Rectangle 3">
            <a:extLst>
              <a:ext uri="{FF2B5EF4-FFF2-40B4-BE49-F238E27FC236}">
                <a16:creationId xmlns:a16="http://schemas.microsoft.com/office/drawing/2014/main" xmlns="" id="{E9BF863E-8A21-854D-A2D6-8C9D9F4DF3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9750" y="1700213"/>
            <a:ext cx="8208963" cy="45370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page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提供 </a:t>
            </a:r>
            <a:r>
              <a:rPr lang="en-US" altLang="zh-TW" b="1" i="1"/>
              <a:t>JSP </a:t>
            </a:r>
            <a:r>
              <a:rPr lang="zh-TW" altLang="en-US"/>
              <a:t>直接可以她來指向 </a:t>
            </a:r>
            <a:r>
              <a:rPr lang="en-US" altLang="zh-TW" b="1" i="1"/>
              <a:t>servlet</a:t>
            </a:r>
            <a:r>
              <a:rPr lang="en-US" altLang="zh-TW"/>
              <a:t> </a:t>
            </a:r>
            <a:r>
              <a:rPr lang="zh-TW" altLang="en-US"/>
              <a:t>的實體也就是 </a:t>
            </a:r>
            <a:r>
              <a:rPr lang="en-US" altLang="zh-TW" b="1" i="1"/>
              <a:t>this </a:t>
            </a:r>
            <a:r>
              <a:rPr lang="zh-TW" altLang="en-US"/>
              <a:t>指標。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Object page = </a:t>
            </a:r>
            <a:r>
              <a:rPr lang="en-US" altLang="zh-TW" sz="2000" b="1" i="1">
                <a:solidFill>
                  <a:srgbClr val="FF0000"/>
                </a:solidFill>
              </a:rPr>
              <a:t>this</a:t>
            </a:r>
            <a:r>
              <a:rPr lang="en-US" altLang="zh-TW" sz="2000" b="1" i="1"/>
              <a:t>;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中的用法：由於 </a:t>
            </a:r>
            <a:r>
              <a:rPr lang="en-US" altLang="zh-TW" b="1" i="1"/>
              <a:t>page</a:t>
            </a:r>
            <a:r>
              <a:rPr lang="en-US" altLang="zh-TW"/>
              <a:t> </a:t>
            </a:r>
            <a:r>
              <a:rPr lang="zh-TW" altLang="en-US"/>
              <a:t>的傳回值是 </a:t>
            </a:r>
            <a:r>
              <a:rPr lang="en-US" altLang="zh-TW" b="1" i="1"/>
              <a:t>Object</a:t>
            </a:r>
            <a:r>
              <a:rPr lang="en-US" altLang="zh-TW"/>
              <a:t> </a:t>
            </a:r>
            <a:r>
              <a:rPr lang="zh-TW" altLang="en-US"/>
              <a:t>所以使用的時候要記得轉型。</a:t>
            </a:r>
            <a:br>
              <a:rPr lang="zh-TW" altLang="en-US"/>
            </a:br>
            <a:r>
              <a:rPr lang="en-US" altLang="zh-TW" sz="1800" b="1" i="1"/>
              <a:t>&lt;%=page.getServletInfo%&gt; </a:t>
            </a:r>
            <a:r>
              <a:rPr lang="en-US" altLang="zh-TW" sz="1800">
                <a:sym typeface="Wingdings" pitchFamily="2" charset="2"/>
              </a:rPr>
              <a:t> </a:t>
            </a:r>
            <a:r>
              <a:rPr lang="en-US" altLang="zh-TW" sz="1800" b="1" i="1">
                <a:sym typeface="Wingdings" pitchFamily="2" charset="2"/>
              </a:rPr>
              <a:t>Error</a:t>
            </a:r>
            <a:r>
              <a:rPr lang="en-US" altLang="zh-TW" sz="1800" b="1" i="1"/>
              <a:t/>
            </a:r>
            <a:br>
              <a:rPr lang="en-US" altLang="zh-TW" sz="1800" b="1" i="1"/>
            </a:br>
            <a:r>
              <a:rPr lang="en-US" altLang="zh-TW" sz="1800" b="1" i="1"/>
              <a:t>&lt;%=(</a:t>
            </a:r>
            <a:r>
              <a:rPr lang="en-US" altLang="zh-TW" sz="1800" b="1" i="1">
                <a:solidFill>
                  <a:srgbClr val="006600"/>
                </a:solidFill>
              </a:rPr>
              <a:t>(Servlet)</a:t>
            </a:r>
            <a:r>
              <a:rPr lang="en-US" altLang="zh-TW" sz="1800" b="1" i="1"/>
              <a:t>page).getServletInfo()%&gt;</a:t>
            </a:r>
            <a:r>
              <a:rPr lang="en-US" altLang="zh-TW" sz="1800"/>
              <a:t> </a:t>
            </a:r>
            <a:r>
              <a:rPr lang="en-US" altLang="zh-TW" sz="1800">
                <a:sym typeface="Wingdings" pitchFamily="2" charset="2"/>
              </a:rPr>
              <a:t> </a:t>
            </a:r>
            <a:r>
              <a:rPr lang="en-US" altLang="zh-TW" sz="1800" b="1" i="1">
                <a:sym typeface="Wingdings" pitchFamily="2" charset="2"/>
              </a:rPr>
              <a:t>OK</a:t>
            </a:r>
            <a:r>
              <a:rPr lang="en-US" altLang="zh-TW" sz="1800" b="1" i="1"/>
              <a:t/>
            </a:r>
            <a:br>
              <a:rPr lang="en-US" altLang="zh-TW" sz="1800" b="1" i="1"/>
            </a:br>
            <a:r>
              <a:rPr lang="en-US" altLang="zh-TW" sz="1800" b="1" i="1"/>
              <a:t>&lt;%=this.getServletInfo%&gt;</a:t>
            </a:r>
            <a:r>
              <a:rPr lang="en-US" altLang="zh-TW" sz="1800"/>
              <a:t> </a:t>
            </a:r>
            <a:r>
              <a:rPr lang="en-US" altLang="zh-TW" sz="1800">
                <a:sym typeface="Wingdings" pitchFamily="2" charset="2"/>
              </a:rPr>
              <a:t> </a:t>
            </a:r>
            <a:r>
              <a:rPr lang="en-US" altLang="zh-TW" sz="1800" b="1" i="1">
                <a:sym typeface="Wingdings" pitchFamily="2" charset="2"/>
              </a:rPr>
              <a:t>OK</a:t>
            </a:r>
          </a:p>
          <a:p>
            <a:pPr lvl="1">
              <a:lnSpc>
                <a:spcPct val="90000"/>
              </a:lnSpc>
            </a:pPr>
            <a:r>
              <a:rPr lang="en-US" altLang="zh-TW" b="1" i="1">
                <a:sym typeface="Wingdings" pitchFamily="2" charset="2"/>
              </a:rPr>
              <a:t>page</a:t>
            </a:r>
            <a:r>
              <a:rPr lang="en-US" altLang="zh-TW">
                <a:sym typeface="Wingdings" pitchFamily="2" charset="2"/>
              </a:rPr>
              <a:t> </a:t>
            </a:r>
            <a:r>
              <a:rPr lang="zh-TW" altLang="en-US">
                <a:sym typeface="Wingdings" pitchFamily="2" charset="2"/>
              </a:rPr>
              <a:t>允許轉型為 </a:t>
            </a:r>
            <a:r>
              <a:rPr lang="en-US" altLang="zh-TW" b="1" i="1">
                <a:sym typeface="Wingdings" pitchFamily="2" charset="2"/>
              </a:rPr>
              <a:t>JspPage</a:t>
            </a:r>
            <a:r>
              <a:rPr lang="en-US" altLang="zh-TW">
                <a:sym typeface="Wingdings" pitchFamily="2" charset="2"/>
              </a:rPr>
              <a:t> </a:t>
            </a:r>
            <a:r>
              <a:rPr lang="zh-TW" altLang="en-US">
                <a:sym typeface="Wingdings" pitchFamily="2" charset="2"/>
              </a:rPr>
              <a:t>與 </a:t>
            </a:r>
            <a:r>
              <a:rPr lang="en-US" altLang="zh-TW" b="1" i="1">
                <a:sym typeface="Wingdings" pitchFamily="2" charset="2"/>
              </a:rPr>
              <a:t>HttpJspPage</a:t>
            </a:r>
            <a:r>
              <a:rPr lang="zh-TW" altLang="en-US">
                <a:sym typeface="Wingdings" pitchFamily="2" charset="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262781093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06" name="Rectangle 2">
            <a:extLst>
              <a:ext uri="{FF2B5EF4-FFF2-40B4-BE49-F238E27FC236}">
                <a16:creationId xmlns:a16="http://schemas.microsoft.com/office/drawing/2014/main" xmlns="" id="{7B710CCA-FED8-FD40-BA90-5233C09C86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page</a:t>
            </a:r>
            <a:r>
              <a:rPr lang="en-US" altLang="zh-TW" sz="3100" dirty="0">
                <a:latin typeface="Verdana" panose="020B0604030504040204" pitchFamily="34" charset="0"/>
              </a:rPr>
              <a:t> </a:t>
            </a:r>
            <a:r>
              <a:rPr lang="zh-TW" altLang="en-US" sz="3100" dirty="0">
                <a:latin typeface="Verdana" panose="020B0604030504040204" pitchFamily="34" charset="0"/>
              </a:rPr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pageContext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31107" name="Rectangle 3">
            <a:extLst>
              <a:ext uri="{FF2B5EF4-FFF2-40B4-BE49-F238E27FC236}">
                <a16:creationId xmlns:a16="http://schemas.microsoft.com/office/drawing/2014/main" xmlns="" id="{759E34D8-4DA9-A441-89B9-71241DC21B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773238"/>
            <a:ext cx="8351837" cy="4322762"/>
          </a:xfrm>
        </p:spPr>
        <p:txBody>
          <a:bodyPr/>
          <a:lstStyle/>
          <a:p>
            <a:r>
              <a:rPr lang="en-US" altLang="zh-TW" i="1"/>
              <a:t>pageContext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kumimoji="0" lang="zh-TW" altLang="en-US"/>
              <a:t>讓 </a:t>
            </a:r>
            <a:r>
              <a:rPr kumimoji="0" lang="en-US" altLang="zh-TW" b="1" i="1"/>
              <a:t>JSP</a:t>
            </a:r>
            <a:r>
              <a:rPr kumimoji="0" lang="en-US" altLang="zh-TW"/>
              <a:t> </a:t>
            </a:r>
            <a:r>
              <a:rPr kumimoji="0" lang="zh-TW" altLang="en-US"/>
              <a:t>能直接使用 </a:t>
            </a:r>
            <a:r>
              <a:rPr kumimoji="0" lang="en-US" altLang="zh-TW" b="1" i="1"/>
              <a:t>pageContext</a:t>
            </a:r>
            <a:r>
              <a:rPr kumimoji="0" lang="en-US" altLang="zh-TW"/>
              <a:t> </a:t>
            </a:r>
            <a:r>
              <a:rPr kumimoji="0" lang="zh-TW" altLang="en-US"/>
              <a:t>的環境資訊，至於 </a:t>
            </a:r>
            <a:r>
              <a:rPr kumimoji="0" lang="en-US" altLang="zh-TW" b="1" i="1"/>
              <a:t>pageContext</a:t>
            </a:r>
            <a:r>
              <a:rPr kumimoji="0" lang="en-US" altLang="zh-TW"/>
              <a:t> </a:t>
            </a:r>
            <a:r>
              <a:rPr kumimoji="0" lang="zh-TW" altLang="en-US"/>
              <a:t>則是由 </a:t>
            </a:r>
            <a:r>
              <a:rPr kumimoji="0" lang="en-US" altLang="zh-TW" b="1" i="1"/>
              <a:t>JSP engine vendor</a:t>
            </a:r>
            <a:r>
              <a:rPr kumimoji="0" lang="en-US" altLang="zh-TW"/>
              <a:t> </a:t>
            </a:r>
            <a:r>
              <a:rPr kumimoji="0" lang="zh-TW" altLang="en-US"/>
              <a:t>所實作的。</a:t>
            </a:r>
          </a:p>
          <a:p>
            <a:pPr lvl="1"/>
            <a:r>
              <a:rPr kumimoji="0" lang="en-US" altLang="zh-TW" b="1" i="1"/>
              <a:t>pageContext</a:t>
            </a:r>
            <a:r>
              <a:rPr kumimoji="0" lang="en-US" altLang="zh-TW"/>
              <a:t> </a:t>
            </a:r>
            <a:r>
              <a:rPr kumimoji="0" lang="zh-TW" altLang="en-US"/>
              <a:t>是 </a:t>
            </a:r>
            <a:r>
              <a:rPr kumimoji="0" lang="en-US" altLang="zh-TW" b="1" i="1"/>
              <a:t>JSP</a:t>
            </a:r>
            <a:r>
              <a:rPr kumimoji="0" lang="en-US" altLang="zh-TW"/>
              <a:t> </a:t>
            </a:r>
            <a:r>
              <a:rPr kumimoji="0" lang="zh-TW" altLang="en-US"/>
              <a:t>中非常重要的物件。</a:t>
            </a:r>
          </a:p>
          <a:p>
            <a:pPr lvl="2"/>
            <a:r>
              <a:rPr kumimoji="0" lang="zh-TW" altLang="en-US"/>
              <a:t>她定義了許多隱含變數</a:t>
            </a:r>
            <a:r>
              <a:rPr kumimoji="0" lang="en-US" altLang="zh-TW" b="1" i="1"/>
              <a:t>/</a:t>
            </a:r>
            <a:r>
              <a:rPr kumimoji="0" lang="zh-TW" altLang="en-US"/>
              <a:t>物件的參考，例如：</a:t>
            </a:r>
            <a:r>
              <a:rPr kumimoji="0" lang="en-US" altLang="zh-TW" b="1" i="1"/>
              <a:t>session</a:t>
            </a:r>
            <a:r>
              <a:rPr kumimoji="0" lang="zh-TW" altLang="en-US"/>
              <a:t>、</a:t>
            </a:r>
            <a:r>
              <a:rPr kumimoji="0" lang="en-US" altLang="zh-TW" b="1" i="1"/>
              <a:t>application</a:t>
            </a:r>
            <a:r>
              <a:rPr kumimoji="0" lang="zh-TW" altLang="en-US"/>
              <a:t>、</a:t>
            </a:r>
            <a:r>
              <a:rPr kumimoji="0" lang="en-US" altLang="zh-TW" b="1" i="1"/>
              <a:t>config</a:t>
            </a:r>
            <a:r>
              <a:rPr kumimoji="0" lang="en-US" altLang="zh-TW"/>
              <a:t> </a:t>
            </a:r>
            <a:r>
              <a:rPr kumimoji="0" lang="zh-TW" altLang="en-US"/>
              <a:t>與 </a:t>
            </a:r>
            <a:r>
              <a:rPr kumimoji="0" lang="en-US" altLang="zh-TW" b="1" i="1"/>
              <a:t>out</a:t>
            </a:r>
            <a:r>
              <a:rPr kumimoji="0" lang="en-US" altLang="zh-TW"/>
              <a:t> </a:t>
            </a:r>
            <a:r>
              <a:rPr kumimoji="0" lang="zh-TW" altLang="en-US"/>
              <a:t>等</a:t>
            </a:r>
          </a:p>
          <a:p>
            <a:pPr lvl="2"/>
            <a:r>
              <a:rPr kumimoji="0" lang="zh-TW" altLang="en-US"/>
              <a:t>她也提供了 </a:t>
            </a:r>
            <a:r>
              <a:rPr kumimoji="0" lang="en-US" altLang="zh-TW" b="1" i="1"/>
              <a:t>include()</a:t>
            </a:r>
            <a:r>
              <a:rPr kumimoji="0" lang="zh-TW" altLang="zh-TW"/>
              <a:t>、</a:t>
            </a:r>
            <a:r>
              <a:rPr kumimoji="0" lang="en-US" altLang="zh-TW" b="1" i="1"/>
              <a:t>forward()</a:t>
            </a:r>
            <a:r>
              <a:rPr kumimoji="0" lang="en-US" altLang="zh-TW"/>
              <a:t> </a:t>
            </a:r>
            <a:r>
              <a:rPr kumimoji="0" lang="zh-TW" altLang="en-US"/>
              <a:t>以及 </a:t>
            </a:r>
            <a:r>
              <a:rPr kumimoji="0" lang="en-US" altLang="zh-TW" b="1" i="1"/>
              <a:t>setAttribute()</a:t>
            </a:r>
            <a:r>
              <a:rPr kumimoji="0" lang="en-US" altLang="zh-TW"/>
              <a:t> </a:t>
            </a:r>
            <a:r>
              <a:rPr kumimoji="0" lang="zh-TW" altLang="en-US"/>
              <a:t>與 </a:t>
            </a:r>
            <a:r>
              <a:rPr kumimoji="0" lang="en-US" altLang="zh-TW" b="1" i="1"/>
              <a:t>getAttribute()</a:t>
            </a:r>
            <a:r>
              <a:rPr kumimoji="0" lang="en-US" altLang="zh-TW"/>
              <a:t> </a:t>
            </a:r>
            <a:r>
              <a:rPr kumimoji="0" lang="zh-TW" altLang="en-US"/>
              <a:t>用來取得或設定 </a:t>
            </a:r>
            <a:r>
              <a:rPr kumimoji="0" lang="en-US" altLang="zh-TW" b="1" i="1"/>
              <a:t>page scope</a:t>
            </a:r>
            <a:r>
              <a:rPr kumimoji="0" lang="en-US" altLang="zh-TW"/>
              <a:t> </a:t>
            </a:r>
            <a:r>
              <a:rPr kumimoji="0" lang="zh-TW" altLang="en-US"/>
              <a:t>的方法。</a:t>
            </a:r>
          </a:p>
        </p:txBody>
      </p:sp>
    </p:spTree>
    <p:extLst>
      <p:ext uri="{BB962C8B-B14F-4D97-AF65-F5344CB8AC3E}">
        <p14:creationId xmlns:p14="http://schemas.microsoft.com/office/powerpoint/2010/main" xmlns="" val="15524012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>
            <a:extLst>
              <a:ext uri="{FF2B5EF4-FFF2-40B4-BE49-F238E27FC236}">
                <a16:creationId xmlns:a16="http://schemas.microsoft.com/office/drawing/2014/main" xmlns="" id="{1E069DBD-B8FD-B84B-8182-D74614BC68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100" b="1" dirty="0">
                <a:latin typeface="Verdana" panose="020B0604030504040204" pitchFamily="34" charset="0"/>
              </a:rPr>
              <a:t>page</a:t>
            </a:r>
            <a:r>
              <a:rPr lang="en-US" altLang="zh-TW" sz="3100" dirty="0">
                <a:latin typeface="Verdana" panose="020B0604030504040204" pitchFamily="34" charset="0"/>
              </a:rPr>
              <a:t> </a:t>
            </a:r>
            <a:r>
              <a:rPr lang="zh-TW" altLang="en-US" sz="3100" dirty="0">
                <a:latin typeface="Verdana" panose="020B0604030504040204" pitchFamily="34" charset="0"/>
              </a:rPr>
              <a:t>與 </a:t>
            </a:r>
            <a:r>
              <a:rPr lang="en-US" altLang="zh-TW" sz="3100" b="1" dirty="0" err="1">
                <a:latin typeface="Verdana" panose="020B0604030504040204" pitchFamily="34" charset="0"/>
              </a:rPr>
              <a:t>pageContext</a:t>
            </a:r>
            <a:endParaRPr lang="en-US" altLang="zh-TW" sz="3100" b="1" dirty="0">
              <a:latin typeface="Verdana" panose="020B0604030504040204" pitchFamily="34" charset="0"/>
            </a:endParaRPr>
          </a:p>
        </p:txBody>
      </p:sp>
      <p:sp>
        <p:nvSpPr>
          <p:cNvPr id="432131" name="Rectangle 3">
            <a:extLst>
              <a:ext uri="{FF2B5EF4-FFF2-40B4-BE49-F238E27FC236}">
                <a16:creationId xmlns:a16="http://schemas.microsoft.com/office/drawing/2014/main" xmlns="" id="{1A5693E8-3571-6F47-8E58-DD31456799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pageContext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PageContext pageContext = null;</a:t>
            </a:r>
            <a:br>
              <a:rPr lang="en-US" altLang="zh-TW" sz="2000" b="1" i="1"/>
            </a:br>
            <a:r>
              <a:rPr lang="en-US" altLang="zh-TW" sz="2000" b="1" i="1"/>
              <a:t>pageContext = _jspxFactory.getPageContext(this, request, response, null, true, 8192, true);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jsp </a:t>
            </a:r>
            <a:r>
              <a:rPr lang="zh-TW" altLang="en-US"/>
              <a:t>中的用法：</a:t>
            </a:r>
            <a:br>
              <a:rPr lang="zh-TW" altLang="en-US"/>
            </a:br>
            <a:r>
              <a:rPr lang="en-US" altLang="zh-TW" sz="2000" b="1" i="1"/>
              <a:t>&lt;%pageContext.forward(“resource.jsp”)%&gt;</a:t>
            </a:r>
          </a:p>
        </p:txBody>
      </p:sp>
    </p:spTree>
    <p:extLst>
      <p:ext uri="{BB962C8B-B14F-4D97-AF65-F5344CB8AC3E}">
        <p14:creationId xmlns:p14="http://schemas.microsoft.com/office/powerpoint/2010/main" xmlns="" val="42537075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>
            <a:extLst>
              <a:ext uri="{FF2B5EF4-FFF2-40B4-BE49-F238E27FC236}">
                <a16:creationId xmlns:a16="http://schemas.microsoft.com/office/drawing/2014/main" xmlns="" id="{762BDBEE-9F36-8742-8428-4921B66488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config</a:t>
            </a:r>
            <a:r>
              <a:rPr lang="en-US" altLang="zh-TW" sz="3500" dirty="0">
                <a:latin typeface="Verdana" panose="020B0604030504040204" pitchFamily="34" charset="0"/>
              </a:rPr>
              <a:t> </a:t>
            </a:r>
            <a:r>
              <a:rPr lang="zh-TW" altLang="en-US" sz="3500" dirty="0">
                <a:latin typeface="Verdana" panose="020B0604030504040204" pitchFamily="34" charset="0"/>
              </a:rPr>
              <a:t>與 </a:t>
            </a:r>
            <a:r>
              <a:rPr lang="en-US" altLang="zh-TW" sz="3500" b="1" dirty="0">
                <a:latin typeface="Verdana" panose="020B0604030504040204" pitchFamily="34" charset="0"/>
              </a:rPr>
              <a:t>exception</a:t>
            </a:r>
          </a:p>
        </p:txBody>
      </p:sp>
      <p:sp>
        <p:nvSpPr>
          <p:cNvPr id="433155" name="Rectangle 3">
            <a:extLst>
              <a:ext uri="{FF2B5EF4-FFF2-40B4-BE49-F238E27FC236}">
                <a16:creationId xmlns:a16="http://schemas.microsoft.com/office/drawing/2014/main" xmlns="" id="{FA7BF377-5F37-1A48-B48B-AAC5A3FD70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config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/>
            <a:r>
              <a:rPr lang="zh-TW" altLang="en-US"/>
              <a:t>用來取得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於 </a:t>
            </a:r>
            <a:r>
              <a:rPr lang="en-US" altLang="zh-TW" b="1" i="1"/>
              <a:t>web.xml</a:t>
            </a:r>
            <a:r>
              <a:rPr lang="en-US" altLang="zh-TW"/>
              <a:t> </a:t>
            </a:r>
            <a:r>
              <a:rPr lang="zh-TW" altLang="en-US"/>
              <a:t>中的設定值，而 </a:t>
            </a:r>
            <a:r>
              <a:rPr lang="en-US" altLang="zh-TW" b="1" i="1"/>
              <a:t>config</a:t>
            </a:r>
            <a:r>
              <a:rPr lang="en-US" altLang="zh-TW"/>
              <a:t> </a:t>
            </a:r>
            <a:r>
              <a:rPr lang="zh-TW" altLang="en-US"/>
              <a:t>本身就是 </a:t>
            </a:r>
            <a:r>
              <a:rPr lang="en-US" altLang="zh-TW" b="1" i="1"/>
              <a:t>ServletConfig</a:t>
            </a:r>
            <a:r>
              <a:rPr lang="en-US" altLang="zh-TW"/>
              <a:t> </a:t>
            </a:r>
            <a:r>
              <a:rPr lang="zh-TW" altLang="en-US"/>
              <a:t>的物件變數。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ServletConfig config = null;</a:t>
            </a:r>
            <a:br>
              <a:rPr lang="en-US" altLang="zh-TW" sz="2000" b="1" i="1"/>
            </a:br>
            <a:r>
              <a:rPr lang="en-US" altLang="zh-TW" sz="2000" b="1" i="1"/>
              <a:t>config = pageContext.getServletConfig();</a:t>
            </a:r>
          </a:p>
          <a:p>
            <a:pPr lvl="1"/>
            <a:r>
              <a:rPr lang="zh-TW" altLang="en-US"/>
              <a:t>於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中的用法：</a:t>
            </a:r>
            <a:br>
              <a:rPr lang="zh-TW" altLang="en-US"/>
            </a:br>
            <a:r>
              <a:rPr lang="en-US" altLang="zh-TW" sz="2000" b="1" i="1"/>
              <a:t>&lt;%=config.getServletName() %&gt;</a:t>
            </a:r>
          </a:p>
        </p:txBody>
      </p:sp>
    </p:spTree>
    <p:extLst>
      <p:ext uri="{BB962C8B-B14F-4D97-AF65-F5344CB8AC3E}">
        <p14:creationId xmlns:p14="http://schemas.microsoft.com/office/powerpoint/2010/main" xmlns="" val="303093355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02" name="Rectangle 2">
            <a:extLst>
              <a:ext uri="{FF2B5EF4-FFF2-40B4-BE49-F238E27FC236}">
                <a16:creationId xmlns:a16="http://schemas.microsoft.com/office/drawing/2014/main" xmlns="" id="{8F9CD562-B833-B14D-94C3-2CF6619436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config</a:t>
            </a:r>
            <a:r>
              <a:rPr lang="en-US" altLang="zh-TW" sz="3500" dirty="0">
                <a:latin typeface="Verdana" panose="020B0604030504040204" pitchFamily="34" charset="0"/>
              </a:rPr>
              <a:t> </a:t>
            </a:r>
            <a:r>
              <a:rPr lang="zh-TW" altLang="en-US" sz="3500" dirty="0">
                <a:latin typeface="Verdana" panose="020B0604030504040204" pitchFamily="34" charset="0"/>
              </a:rPr>
              <a:t>與 </a:t>
            </a:r>
            <a:r>
              <a:rPr lang="en-US" altLang="zh-TW" sz="3500" b="1" dirty="0">
                <a:latin typeface="Verdana" panose="020B0604030504040204" pitchFamily="34" charset="0"/>
              </a:rPr>
              <a:t>exception</a:t>
            </a:r>
          </a:p>
        </p:txBody>
      </p:sp>
      <p:sp>
        <p:nvSpPr>
          <p:cNvPr id="435203" name="Rectangle 3">
            <a:extLst>
              <a:ext uri="{FF2B5EF4-FFF2-40B4-BE49-F238E27FC236}">
                <a16:creationId xmlns:a16="http://schemas.microsoft.com/office/drawing/2014/main" xmlns="" id="{E4F1BDCC-0101-364F-B66C-EB72A68CC7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00213"/>
            <a:ext cx="7772400" cy="43957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exception</a:t>
            </a:r>
            <a:r>
              <a:rPr lang="en-US" altLang="zh-TW" b="0"/>
              <a:t> </a:t>
            </a:r>
            <a:r>
              <a:rPr lang="zh-TW" altLang="en-US" b="0"/>
              <a:t>隱含變數：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用來取得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封裝在 </a:t>
            </a:r>
            <a:r>
              <a:rPr lang="en-US" altLang="zh-TW" b="1" i="1"/>
              <a:t>Throwable</a:t>
            </a:r>
            <a:r>
              <a:rPr lang="en-US" altLang="zh-TW"/>
              <a:t> </a:t>
            </a:r>
            <a:r>
              <a:rPr lang="zh-TW" altLang="en-US"/>
              <a:t>的例外或錯誤資訊，唯有該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有宣告 </a:t>
            </a:r>
            <a:r>
              <a:rPr lang="en-US" altLang="zh-TW" b="1" i="1"/>
              <a:t>&lt;%@ page isErrorPage=“true”%&gt; </a:t>
            </a:r>
            <a:r>
              <a:rPr lang="zh-TW" altLang="en-US"/>
              <a:t>才可以使用此 </a:t>
            </a:r>
            <a:r>
              <a:rPr lang="en-US" altLang="zh-TW" b="1" i="1"/>
              <a:t>exception</a:t>
            </a:r>
            <a:r>
              <a:rPr lang="en-US" altLang="zh-TW"/>
              <a:t> </a:t>
            </a:r>
            <a:r>
              <a:rPr lang="zh-TW" altLang="en-US"/>
              <a:t>隱含變數。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_jspService()</a:t>
            </a:r>
            <a:r>
              <a:rPr lang="en-US" altLang="zh-TW"/>
              <a:t> </a:t>
            </a:r>
            <a:r>
              <a:rPr lang="zh-TW" altLang="en-US"/>
              <a:t>方法中的定義：</a:t>
            </a:r>
            <a:br>
              <a:rPr lang="zh-TW" altLang="en-US"/>
            </a:br>
            <a:r>
              <a:rPr lang="en-US" altLang="zh-TW" sz="2000" b="1" i="1"/>
              <a:t>Throwable exception = org.apache.jasper.runtime.JspRuntimeLibrary.getThrowable(request);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於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中的用法：</a:t>
            </a:r>
            <a:r>
              <a:rPr lang="en-US" altLang="zh-TW" sz="2000" b="1" i="1"/>
              <a:t>&lt;%=exception.getMessage()%&gt;</a:t>
            </a:r>
          </a:p>
        </p:txBody>
      </p:sp>
    </p:spTree>
    <p:extLst>
      <p:ext uri="{BB962C8B-B14F-4D97-AF65-F5344CB8AC3E}">
        <p14:creationId xmlns:p14="http://schemas.microsoft.com/office/powerpoint/2010/main" xmlns="" val="22556242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Rectangle 2">
            <a:extLst>
              <a:ext uri="{FF2B5EF4-FFF2-40B4-BE49-F238E27FC236}">
                <a16:creationId xmlns:a16="http://schemas.microsoft.com/office/drawing/2014/main" xmlns="" id="{4281ED51-1DB5-C74E-BBC6-BA7C596EE3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500" b="1" dirty="0">
                <a:latin typeface="Verdana" panose="020B0604030504040204" pitchFamily="34" charset="0"/>
              </a:rPr>
              <a:t>config</a:t>
            </a:r>
            <a:r>
              <a:rPr lang="en-US" altLang="zh-TW" sz="3500" dirty="0">
                <a:latin typeface="Verdana" panose="020B0604030504040204" pitchFamily="34" charset="0"/>
              </a:rPr>
              <a:t> </a:t>
            </a:r>
            <a:r>
              <a:rPr lang="zh-TW" altLang="en-US" sz="3500" dirty="0">
                <a:latin typeface="Verdana" panose="020B0604030504040204" pitchFamily="34" charset="0"/>
              </a:rPr>
              <a:t>與 </a:t>
            </a:r>
            <a:r>
              <a:rPr lang="en-US" altLang="zh-TW" sz="3500" b="1" dirty="0">
                <a:latin typeface="Verdana" panose="020B0604030504040204" pitchFamily="34" charset="0"/>
              </a:rPr>
              <a:t>exception</a:t>
            </a:r>
          </a:p>
        </p:txBody>
      </p:sp>
      <p:sp>
        <p:nvSpPr>
          <p:cNvPr id="436227" name="Rectangle 3">
            <a:extLst>
              <a:ext uri="{FF2B5EF4-FFF2-40B4-BE49-F238E27FC236}">
                <a16:creationId xmlns:a16="http://schemas.microsoft.com/office/drawing/2014/main" xmlns="" id="{9873927A-A7DF-BB41-8629-9003E093C6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/>
              <a:t>如果 </a:t>
            </a:r>
            <a:r>
              <a:rPr lang="en-US" altLang="zh-TW" i="1"/>
              <a:t>exception</a:t>
            </a:r>
            <a:r>
              <a:rPr lang="en-US" altLang="zh-TW" b="0"/>
              <a:t> </a:t>
            </a:r>
            <a:r>
              <a:rPr lang="zh-TW" altLang="en-US" b="0"/>
              <a:t>在 </a:t>
            </a:r>
            <a:r>
              <a:rPr lang="en-US" altLang="zh-TW" i="1"/>
              <a:t>runtime</a:t>
            </a:r>
            <a:r>
              <a:rPr lang="en-US" altLang="zh-TW" b="0"/>
              <a:t> </a:t>
            </a:r>
            <a:r>
              <a:rPr lang="zh-TW" altLang="en-US" b="0"/>
              <a:t>為 </a:t>
            </a:r>
            <a:r>
              <a:rPr lang="en-US" altLang="zh-TW" i="1"/>
              <a:t>null !</a:t>
            </a:r>
          </a:p>
          <a:p>
            <a:pPr lvl="1"/>
            <a:r>
              <a:rPr lang="en-US" altLang="zh-TW" b="1" i="1"/>
              <a:t>if (exception != null) {</a:t>
            </a:r>
            <a:br>
              <a:rPr lang="en-US" altLang="zh-TW" b="1" i="1"/>
            </a:br>
            <a:r>
              <a:rPr lang="en-US" altLang="zh-TW" b="1" i="1"/>
              <a:t>response.setStatus(HttpServletResponse.SC_INTERNAL_SERVER_ERROR);</a:t>
            </a:r>
            <a:br>
              <a:rPr lang="en-US" altLang="zh-TW" b="1" i="1"/>
            </a:br>
            <a:r>
              <a:rPr lang="en-US" altLang="zh-TW" b="1" i="1"/>
              <a:t>}</a:t>
            </a:r>
          </a:p>
          <a:p>
            <a:pPr lvl="1"/>
            <a:r>
              <a:rPr lang="zh-TW" altLang="en-US"/>
              <a:t>會將錯誤代號</a:t>
            </a:r>
            <a:r>
              <a:rPr lang="en-US" altLang="zh-TW" b="1" i="1"/>
              <a:t>=500 </a:t>
            </a:r>
            <a:r>
              <a:rPr lang="zh-TW" altLang="en-US"/>
              <a:t>的資訊傳給 </a:t>
            </a:r>
            <a:r>
              <a:rPr lang="en-US" altLang="zh-TW" b="1" i="1"/>
              <a:t>client</a:t>
            </a:r>
            <a:r>
              <a:rPr lang="en-US" altLang="zh-TW"/>
              <a:t> </a:t>
            </a:r>
            <a:r>
              <a:rPr lang="zh-TW" altLang="en-US"/>
              <a:t>端，由 </a:t>
            </a:r>
            <a:r>
              <a:rPr lang="en-US" altLang="zh-TW" b="1" i="1"/>
              <a:t>client</a:t>
            </a:r>
            <a:r>
              <a:rPr lang="en-US" altLang="zh-TW"/>
              <a:t> </a:t>
            </a:r>
            <a:r>
              <a:rPr lang="zh-TW" altLang="en-US"/>
              <a:t>端瀏覽器自行 </a:t>
            </a:r>
            <a:r>
              <a:rPr lang="en-US" altLang="zh-TW" b="1" i="1"/>
              <a:t>handle</a:t>
            </a:r>
            <a:r>
              <a:rPr lang="zh-TW" altLang="en-US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211213657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CN" altLang="en-US" sz="2600" dirty="0"/>
              <a:t>可視範圍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644040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>
            <a:extLst>
              <a:ext uri="{FF2B5EF4-FFF2-40B4-BE49-F238E27FC236}">
                <a16:creationId xmlns:a16="http://schemas.microsoft.com/office/drawing/2014/main" xmlns="" id="{B2A82202-D79F-D341-8D18-31AB80665C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609600"/>
            <a:ext cx="8229600" cy="1143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3200" dirty="0"/>
              <a:t>JSP </a:t>
            </a:r>
            <a:r>
              <a:rPr lang="zh-CN" altLang="en-US" sz="3200" dirty="0"/>
              <a:t>可視範圍</a:t>
            </a:r>
            <a:endParaRPr lang="zh-TW" altLang="en-US" sz="3200" dirty="0"/>
          </a:p>
        </p:txBody>
      </p:sp>
      <p:sp>
        <p:nvSpPr>
          <p:cNvPr id="437251" name="Rectangle 3">
            <a:extLst>
              <a:ext uri="{FF2B5EF4-FFF2-40B4-BE49-F238E27FC236}">
                <a16:creationId xmlns:a16="http://schemas.microsoft.com/office/drawing/2014/main" xmlns="" id="{7A254260-35DD-F84B-8153-55B9D1B39C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73238"/>
            <a:ext cx="8062913" cy="4322762"/>
          </a:xfrm>
        </p:spPr>
        <p:txBody>
          <a:bodyPr/>
          <a:lstStyle/>
          <a:p>
            <a:pPr marL="0" indent="0"/>
            <a:r>
              <a:rPr lang="zh-TW" altLang="en-US" sz="2600" b="0"/>
              <a:t>由於 </a:t>
            </a:r>
            <a:r>
              <a:rPr lang="en-US" altLang="zh-TW" sz="2600" i="1"/>
              <a:t>JSP</a:t>
            </a:r>
            <a:r>
              <a:rPr lang="en-US" altLang="zh-TW" sz="2600" b="0"/>
              <a:t> </a:t>
            </a:r>
            <a:r>
              <a:rPr lang="zh-TW" altLang="en-US" sz="2600" b="0"/>
              <a:t>本身就是一種 </a:t>
            </a:r>
            <a:r>
              <a:rPr lang="en-US" altLang="zh-TW" sz="2600" i="1"/>
              <a:t>Servlet</a:t>
            </a:r>
            <a:r>
              <a:rPr lang="en-US" altLang="zh-TW" sz="2600" b="0"/>
              <a:t> </a:t>
            </a:r>
            <a:r>
              <a:rPr lang="zh-TW" altLang="en-US" sz="2600" b="0"/>
              <a:t>所以她一樣有如同 </a:t>
            </a:r>
            <a:r>
              <a:rPr lang="en-US" altLang="zh-TW" sz="2600" i="1"/>
              <a:t>servlet</a:t>
            </a:r>
            <a:r>
              <a:rPr lang="en-US" altLang="zh-TW" sz="2600" b="0"/>
              <a:t> </a:t>
            </a:r>
            <a:r>
              <a:rPr lang="zh-TW" altLang="en-US" sz="2600" b="0"/>
              <a:t>的 </a:t>
            </a:r>
            <a:r>
              <a:rPr lang="en-US" altLang="zh-TW" sz="2600" i="1"/>
              <a:t>scopes</a:t>
            </a:r>
            <a:r>
              <a:rPr lang="zh-TW" altLang="en-US" sz="2600" b="0"/>
              <a:t>：</a:t>
            </a:r>
            <a:r>
              <a:rPr lang="en-US" altLang="zh-TW" sz="2600" i="1"/>
              <a:t>ServletContext</a:t>
            </a:r>
            <a:r>
              <a:rPr lang="zh-TW" altLang="en-US" sz="2600" b="0"/>
              <a:t>、</a:t>
            </a:r>
            <a:r>
              <a:rPr lang="en-US" altLang="zh-TW" sz="2600" i="1"/>
              <a:t>HttpSession</a:t>
            </a:r>
            <a:r>
              <a:rPr lang="en-US" altLang="zh-TW" sz="2600" b="0"/>
              <a:t> </a:t>
            </a:r>
            <a:r>
              <a:rPr lang="zh-TW" altLang="en-US" sz="2600" b="0"/>
              <a:t>與 </a:t>
            </a:r>
            <a:r>
              <a:rPr lang="en-US" altLang="zh-TW" sz="2600" i="1"/>
              <a:t>ServletRequest</a:t>
            </a:r>
            <a:r>
              <a:rPr lang="en-US" altLang="zh-TW" sz="2600" b="0"/>
              <a:t> </a:t>
            </a:r>
            <a:r>
              <a:rPr lang="zh-TW" altLang="en-US" sz="2600" b="0"/>
              <a:t>對應於 </a:t>
            </a:r>
            <a:r>
              <a:rPr lang="en-US" altLang="zh-TW" sz="2600" i="1"/>
              <a:t>JSP</a:t>
            </a:r>
            <a:r>
              <a:rPr lang="en-US" altLang="zh-TW" sz="2600" b="0"/>
              <a:t> </a:t>
            </a:r>
            <a:r>
              <a:rPr lang="zh-TW" altLang="en-US" sz="2600" b="0"/>
              <a:t>就是 </a:t>
            </a:r>
            <a:r>
              <a:rPr lang="en-US" altLang="zh-TW" sz="2600" i="1"/>
              <a:t>Application</a:t>
            </a:r>
            <a:r>
              <a:rPr lang="zh-TW" altLang="en-US" sz="2600" b="0"/>
              <a:t>、</a:t>
            </a:r>
            <a:r>
              <a:rPr lang="en-US" altLang="zh-TW" sz="2600" i="1"/>
              <a:t>Session</a:t>
            </a:r>
            <a:r>
              <a:rPr lang="en-US" altLang="zh-TW" sz="2600" b="0"/>
              <a:t> </a:t>
            </a:r>
            <a:r>
              <a:rPr lang="zh-TW" altLang="en-US" sz="2600" b="0"/>
              <a:t>與 </a:t>
            </a:r>
            <a:r>
              <a:rPr lang="en-US" altLang="zh-TW" sz="2600" i="1"/>
              <a:t>Request</a:t>
            </a:r>
            <a:r>
              <a:rPr lang="zh-TW" altLang="en-US" sz="2600" b="0"/>
              <a:t>，不過 </a:t>
            </a:r>
            <a:r>
              <a:rPr lang="en-US" altLang="zh-TW" sz="2600" i="1"/>
              <a:t>JSP</a:t>
            </a:r>
            <a:r>
              <a:rPr lang="en-US" altLang="zh-TW" sz="2600" b="0"/>
              <a:t> </a:t>
            </a:r>
            <a:r>
              <a:rPr lang="zh-TW" altLang="en-US" sz="2600" b="0"/>
              <a:t>又新增了一個 </a:t>
            </a:r>
            <a:r>
              <a:rPr lang="en-US" altLang="zh-TW" sz="2600" i="1"/>
              <a:t>scope Page</a:t>
            </a:r>
            <a:r>
              <a:rPr lang="zh-TW" altLang="en-US" sz="2600" b="0"/>
              <a:t>。</a:t>
            </a:r>
          </a:p>
          <a:p>
            <a:pPr lvl="1"/>
            <a:r>
              <a:rPr lang="en-US" altLang="zh-TW" b="1" i="1"/>
              <a:t>ServletContext </a:t>
            </a:r>
            <a:r>
              <a:rPr lang="en-US" altLang="zh-TW" b="1" i="1">
                <a:sym typeface="Wingdings" pitchFamily="2" charset="2"/>
              </a:rPr>
              <a:t> Application</a:t>
            </a:r>
            <a:br>
              <a:rPr lang="en-US" altLang="zh-TW" b="1" i="1">
                <a:sym typeface="Wingdings" pitchFamily="2" charset="2"/>
              </a:rPr>
            </a:br>
            <a:r>
              <a:rPr lang="en-US" altLang="zh-TW" b="1" i="1">
                <a:sym typeface="Wingdings" pitchFamily="2" charset="2"/>
              </a:rPr>
              <a:t>HttpSession  Session</a:t>
            </a:r>
            <a:br>
              <a:rPr lang="en-US" altLang="zh-TW" b="1" i="1">
                <a:sym typeface="Wingdings" pitchFamily="2" charset="2"/>
              </a:rPr>
            </a:br>
            <a:r>
              <a:rPr lang="en-US" altLang="zh-TW" b="1" i="1">
                <a:sym typeface="Wingdings" pitchFamily="2" charset="2"/>
              </a:rPr>
              <a:t>ServletRequest  Request</a:t>
            </a:r>
            <a:endParaRPr lang="en-US" altLang="zh-TW" b="1"/>
          </a:p>
          <a:p>
            <a:pPr lvl="1"/>
            <a:r>
              <a:rPr lang="en-US" altLang="zh-TW" b="1" i="1"/>
              <a:t>Page scope</a:t>
            </a:r>
            <a:r>
              <a:rPr lang="en-US" altLang="zh-TW"/>
              <a:t> </a:t>
            </a:r>
            <a:r>
              <a:rPr lang="zh-TW" altLang="en-US"/>
              <a:t>將會被 </a:t>
            </a:r>
            <a:r>
              <a:rPr lang="en-US" altLang="zh-TW" b="1" i="1"/>
              <a:t>PageContext</a:t>
            </a:r>
            <a:r>
              <a:rPr lang="en-US" altLang="zh-TW"/>
              <a:t> </a:t>
            </a:r>
            <a:r>
              <a:rPr lang="zh-TW" altLang="en-US"/>
              <a:t>來維護。</a:t>
            </a:r>
          </a:p>
        </p:txBody>
      </p:sp>
    </p:spTree>
    <p:extLst>
      <p:ext uri="{BB962C8B-B14F-4D97-AF65-F5344CB8AC3E}">
        <p14:creationId xmlns:p14="http://schemas.microsoft.com/office/powerpoint/2010/main" xmlns="" val="424142346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Rectangle 2">
            <a:extLst>
              <a:ext uri="{FF2B5EF4-FFF2-40B4-BE49-F238E27FC236}">
                <a16:creationId xmlns:a16="http://schemas.microsoft.com/office/drawing/2014/main" xmlns="" id="{398D9700-7A1E-B94B-A34A-B29594EB75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1" y="609600"/>
            <a:ext cx="8229600" cy="1143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3200" dirty="0"/>
              <a:t>JSP </a:t>
            </a:r>
            <a:r>
              <a:rPr lang="zh-CN" altLang="en-US" sz="3200" dirty="0"/>
              <a:t>可視範圍</a:t>
            </a:r>
            <a:endParaRPr lang="zh-TW" altLang="en-US" sz="3200" dirty="0"/>
          </a:p>
        </p:txBody>
      </p:sp>
      <p:sp>
        <p:nvSpPr>
          <p:cNvPr id="438275" name="Rectangle 3">
            <a:extLst>
              <a:ext uri="{FF2B5EF4-FFF2-40B4-BE49-F238E27FC236}">
                <a16:creationId xmlns:a16="http://schemas.microsoft.com/office/drawing/2014/main" xmlns="" id="{390FBA7B-126D-3C4A-AFB7-6A7F629168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584200"/>
          </a:xfrm>
        </p:spPr>
        <p:txBody>
          <a:bodyPr/>
          <a:lstStyle/>
          <a:p>
            <a:r>
              <a:rPr lang="en-US" altLang="zh-TW" i="1"/>
              <a:t>JSP Pages</a:t>
            </a:r>
            <a:r>
              <a:rPr lang="en-US" altLang="zh-TW" b="0"/>
              <a:t> </a:t>
            </a:r>
            <a:r>
              <a:rPr lang="zh-TW" altLang="en-US" b="0"/>
              <a:t>的可視範圍：</a:t>
            </a:r>
          </a:p>
        </p:txBody>
      </p:sp>
      <p:graphicFrame>
        <p:nvGraphicFramePr>
          <p:cNvPr id="438315" name="Group 43">
            <a:extLst>
              <a:ext uri="{FF2B5EF4-FFF2-40B4-BE49-F238E27FC236}">
                <a16:creationId xmlns:a16="http://schemas.microsoft.com/office/drawing/2014/main" xmlns="" id="{3FA0B054-0CFB-DC4E-911A-4F6EB5FEFA31}"/>
              </a:ext>
            </a:extLst>
          </p:cNvPr>
          <p:cNvGraphicFramePr>
            <a:graphicFrameLocks noGrp="1"/>
          </p:cNvGraphicFramePr>
          <p:nvPr/>
        </p:nvGraphicFramePr>
        <p:xfrm>
          <a:off x="755650" y="2565400"/>
          <a:ext cx="8064500" cy="3274824"/>
        </p:xfrm>
        <a:graphic>
          <a:graphicData uri="http://schemas.openxmlformats.org/drawingml/2006/table">
            <a:tbl>
              <a:tblPr/>
              <a:tblGrid>
                <a:gridCol w="2447925">
                  <a:extLst>
                    <a:ext uri="{9D8B030D-6E8A-4147-A177-3AD203B41FA5}">
                      <a16:colId xmlns:a16="http://schemas.microsoft.com/office/drawing/2014/main" xmlns="" val="1203264606"/>
                    </a:ext>
                  </a:extLst>
                </a:gridCol>
                <a:gridCol w="5616575">
                  <a:extLst>
                    <a:ext uri="{9D8B030D-6E8A-4147-A177-3AD203B41FA5}">
                      <a16:colId xmlns:a16="http://schemas.microsoft.com/office/drawing/2014/main" xmlns="" val="3784527608"/>
                    </a:ext>
                  </a:extLst>
                </a:gridCol>
              </a:tblGrid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生存條件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48123604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Limited to a single web app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421322038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Limited to a single user session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899068783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Request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Limited to a single request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56083675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Page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Limited to a single page (translation unit) 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a single request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41356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2038076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38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38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298" name="Rectangle 2">
            <a:extLst>
              <a:ext uri="{FF2B5EF4-FFF2-40B4-BE49-F238E27FC236}">
                <a16:creationId xmlns:a16="http://schemas.microsoft.com/office/drawing/2014/main" xmlns="" id="{C57A15DC-C367-D142-B5EB-402FC84EEE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1" y="609600"/>
            <a:ext cx="8159750" cy="1143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3200" dirty="0"/>
              <a:t>JSP </a:t>
            </a:r>
            <a:r>
              <a:rPr lang="zh-CN" altLang="en-US" sz="3200" dirty="0"/>
              <a:t>可視範圍</a:t>
            </a:r>
            <a:endParaRPr lang="zh-TW" altLang="en-US" sz="3200" dirty="0"/>
          </a:p>
        </p:txBody>
      </p:sp>
      <p:sp>
        <p:nvSpPr>
          <p:cNvPr id="439299" name="Rectangle 3">
            <a:extLst>
              <a:ext uri="{FF2B5EF4-FFF2-40B4-BE49-F238E27FC236}">
                <a16:creationId xmlns:a16="http://schemas.microsoft.com/office/drawing/2014/main" xmlns="" id="{FDB976E6-43D1-9540-AA0B-C3E538BB78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1844675"/>
            <a:ext cx="7702550" cy="4114800"/>
          </a:xfrm>
        </p:spPr>
        <p:txBody>
          <a:bodyPr/>
          <a:lstStyle/>
          <a:p>
            <a:r>
              <a:rPr lang="en-US" altLang="zh-TW" i="1" dirty="0"/>
              <a:t>Application scope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sz="2400" dirty="0"/>
              <a:t>是由 </a:t>
            </a:r>
            <a:r>
              <a:rPr lang="en-US" altLang="zh-TW" sz="2400" b="1" i="1" dirty="0" err="1"/>
              <a:t>javax.servlet.ServletContext</a:t>
            </a:r>
            <a:r>
              <a:rPr lang="en-US" altLang="zh-TW" sz="2400" dirty="0"/>
              <a:t> </a:t>
            </a:r>
            <a:r>
              <a:rPr lang="zh-TW" altLang="en-US" sz="2400" dirty="0"/>
              <a:t>進行維護。所屬範圍的 </a:t>
            </a:r>
            <a:r>
              <a:rPr lang="en-US" altLang="zh-TW" sz="2400" b="1" i="1" dirty="0"/>
              <a:t>JSP</a:t>
            </a:r>
            <a:r>
              <a:rPr lang="en-US" altLang="zh-TW" sz="2400" dirty="0"/>
              <a:t> </a:t>
            </a:r>
            <a:r>
              <a:rPr lang="zh-TW" altLang="en-US" sz="2400" dirty="0"/>
              <a:t>隱含變數：</a:t>
            </a:r>
            <a:r>
              <a:rPr lang="en-US" altLang="zh-TW" sz="2400" b="1" i="1" dirty="0"/>
              <a:t>application</a:t>
            </a:r>
            <a:r>
              <a:rPr lang="zh-TW" altLang="en-US" sz="2400" dirty="0"/>
              <a:t>。</a:t>
            </a:r>
          </a:p>
          <a:p>
            <a:r>
              <a:rPr lang="en-US" altLang="zh-TW" i="1" dirty="0"/>
              <a:t>Session scope</a:t>
            </a:r>
            <a:r>
              <a:rPr lang="zh-TW" altLang="en-US" dirty="0"/>
              <a:t>：</a:t>
            </a:r>
          </a:p>
          <a:p>
            <a:pPr lvl="1"/>
            <a:r>
              <a:rPr lang="zh-TW" altLang="en-US" sz="2400" dirty="0"/>
              <a:t>是由 </a:t>
            </a:r>
            <a:r>
              <a:rPr lang="en-US" altLang="zh-TW" sz="2400" b="1" i="1" dirty="0" err="1"/>
              <a:t>javax.servlet.http.HttpSession</a:t>
            </a:r>
            <a:r>
              <a:rPr lang="en-US" altLang="zh-TW" sz="2400" dirty="0"/>
              <a:t> </a:t>
            </a:r>
            <a:r>
              <a:rPr lang="zh-TW" altLang="en-US" sz="2400" dirty="0"/>
              <a:t>進行維護。所屬範圍的 </a:t>
            </a:r>
            <a:r>
              <a:rPr lang="en-US" altLang="zh-TW" sz="2400" b="1" i="1" dirty="0"/>
              <a:t>JSP</a:t>
            </a:r>
            <a:r>
              <a:rPr lang="en-US" altLang="zh-TW" sz="2400" dirty="0"/>
              <a:t> </a:t>
            </a:r>
            <a:r>
              <a:rPr lang="zh-TW" altLang="en-US" sz="2400" dirty="0"/>
              <a:t>隱含變數：</a:t>
            </a:r>
            <a:r>
              <a:rPr lang="en-US" altLang="zh-TW" sz="2400" b="1" i="1" dirty="0"/>
              <a:t>session</a:t>
            </a:r>
            <a:r>
              <a:rPr lang="zh-TW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375776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>
            <a:extLst>
              <a:ext uri="{FF2B5EF4-FFF2-40B4-BE49-F238E27FC236}">
                <a16:creationId xmlns:a16="http://schemas.microsoft.com/office/drawing/2014/main" xmlns="" id="{AF0E0208-0C9B-6645-8AC9-86142CEF54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5027" name="Rectangle 3">
            <a:extLst>
              <a:ext uri="{FF2B5EF4-FFF2-40B4-BE49-F238E27FC236}">
                <a16:creationId xmlns:a16="http://schemas.microsoft.com/office/drawing/2014/main" xmlns="" id="{A6175E70-781F-2842-A05B-73BE5AB91C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 dirty="0"/>
              <a:t>Page translation(1/7)</a:t>
            </a:r>
            <a:r>
              <a:rPr lang="zh-TW" altLang="en-US" b="0" dirty="0"/>
              <a:t>：</a:t>
            </a:r>
          </a:p>
          <a:p>
            <a:pPr lvl="1"/>
            <a:r>
              <a:rPr lang="zh-TW" altLang="en-US" dirty="0"/>
              <a:t>當撰寫好 </a:t>
            </a:r>
            <a:r>
              <a:rPr lang="en-US" altLang="zh-TW" b="1" i="1" dirty="0"/>
              <a:t>JSP page</a:t>
            </a:r>
            <a:r>
              <a:rPr lang="en-US" altLang="zh-TW" dirty="0"/>
              <a:t> </a:t>
            </a:r>
            <a:r>
              <a:rPr lang="zh-TW" altLang="en-US" dirty="0"/>
              <a:t>時要執行之前 </a:t>
            </a:r>
            <a:r>
              <a:rPr lang="en-US" altLang="zh-TW" b="1" i="1" dirty="0"/>
              <a:t>engine</a:t>
            </a:r>
            <a:r>
              <a:rPr lang="en-US" altLang="zh-TW" dirty="0"/>
              <a:t> </a:t>
            </a:r>
            <a:r>
              <a:rPr lang="zh-TW" altLang="en-US" dirty="0"/>
              <a:t>會先將 </a:t>
            </a:r>
            <a:r>
              <a:rPr lang="en-US" altLang="zh-TW" b="1" i="1" dirty="0"/>
              <a:t>JSP code</a:t>
            </a:r>
            <a:r>
              <a:rPr lang="en-US" altLang="zh-TW" dirty="0"/>
              <a:t> </a:t>
            </a:r>
            <a:r>
              <a:rPr lang="zh-TW" altLang="en-US" dirty="0"/>
              <a:t>轉換成 </a:t>
            </a:r>
            <a:r>
              <a:rPr lang="en-US" altLang="zh-TW" b="1" i="1" dirty="0"/>
              <a:t>servlet </a:t>
            </a:r>
            <a:r>
              <a:rPr lang="zh-TW" altLang="en-US" dirty="0"/>
              <a:t>原始程式碼 </a:t>
            </a:r>
            <a:r>
              <a:rPr lang="en-US" altLang="zh-TW" dirty="0"/>
              <a:t>(</a:t>
            </a:r>
            <a:r>
              <a:rPr lang="en-US" altLang="zh-TW" b="1" i="1" dirty="0"/>
              <a:t>*.java</a:t>
            </a:r>
            <a:r>
              <a:rPr lang="en-US" altLang="zh-TW" dirty="0"/>
              <a:t>)</a:t>
            </a:r>
            <a:r>
              <a:rPr lang="zh-TW" altLang="en-US" dirty="0"/>
              <a:t>，準備給 </a:t>
            </a:r>
            <a:r>
              <a:rPr lang="en-US" altLang="zh-TW" b="1" i="1" dirty="0"/>
              <a:t>servlet container</a:t>
            </a:r>
            <a:r>
              <a:rPr lang="en-US" altLang="zh-TW" dirty="0"/>
              <a:t> </a:t>
            </a:r>
            <a:r>
              <a:rPr lang="zh-TW" altLang="en-US" dirty="0"/>
              <a:t>編譯</a:t>
            </a:r>
            <a:r>
              <a:rPr lang="en-US" altLang="zh-TW" dirty="0"/>
              <a:t>(</a:t>
            </a:r>
            <a:r>
              <a:rPr lang="en-US" altLang="zh-TW" b="1" i="1" dirty="0"/>
              <a:t>*.class</a:t>
            </a:r>
            <a:r>
              <a:rPr lang="en-US" altLang="zh-TW" dirty="0"/>
              <a:t>)</a:t>
            </a:r>
            <a:r>
              <a:rPr lang="zh-TW" altLang="en-US" dirty="0"/>
              <a:t>與執行。</a:t>
            </a:r>
          </a:p>
          <a:p>
            <a:pPr lvl="2"/>
            <a:r>
              <a:rPr lang="en-US" altLang="zh-TW" b="1" i="1" dirty="0"/>
              <a:t>JSP pages</a:t>
            </a:r>
            <a:r>
              <a:rPr lang="en-US" altLang="zh-TW" dirty="0"/>
              <a:t> </a:t>
            </a:r>
            <a:r>
              <a:rPr lang="zh-TW" altLang="en-US" dirty="0"/>
              <a:t>就是 </a:t>
            </a:r>
            <a:r>
              <a:rPr lang="en-US" altLang="zh-TW" b="1" i="1" dirty="0"/>
              <a:t>servlets</a:t>
            </a:r>
            <a:r>
              <a:rPr lang="zh-TW" altLang="en-US" dirty="0"/>
              <a:t>。</a:t>
            </a:r>
          </a:p>
          <a:p>
            <a:pPr lvl="2"/>
            <a:r>
              <a:rPr lang="en-US" altLang="zh-TW" b="1" i="1" dirty="0"/>
              <a:t>JSP</a:t>
            </a:r>
            <a:r>
              <a:rPr lang="en-US" altLang="zh-TW" dirty="0"/>
              <a:t> </a:t>
            </a:r>
            <a:r>
              <a:rPr lang="zh-TW" altLang="en-US" dirty="0"/>
              <a:t>在 </a:t>
            </a:r>
            <a:r>
              <a:rPr lang="en-US" altLang="zh-TW" b="1" i="1" dirty="0"/>
              <a:t>translation time</a:t>
            </a:r>
            <a:r>
              <a:rPr lang="en-US" altLang="zh-TW" dirty="0"/>
              <a:t> </a:t>
            </a:r>
            <a:r>
              <a:rPr lang="zh-TW" altLang="en-US" dirty="0"/>
              <a:t>會預先解釋</a:t>
            </a:r>
            <a:br>
              <a:rPr lang="zh-TW" altLang="en-US" dirty="0"/>
            </a:br>
            <a:r>
              <a:rPr lang="en-US" altLang="zh-TW" dirty="0"/>
              <a:t>&lt;%@ .. %&gt; </a:t>
            </a:r>
            <a:r>
              <a:rPr lang="en-US" altLang="zh-TW" dirty="0">
                <a:sym typeface="Wingdings" pitchFamily="2" charset="2"/>
              </a:rPr>
              <a:t> </a:t>
            </a:r>
            <a:r>
              <a:rPr lang="en-US" altLang="zh-TW" b="1" i="1" dirty="0">
                <a:sym typeface="Wingdings" pitchFamily="2" charset="2"/>
              </a:rPr>
              <a:t>Directive</a:t>
            </a:r>
            <a:endParaRPr lang="en-US" altLang="zh-TW" b="1" i="1" dirty="0"/>
          </a:p>
        </p:txBody>
      </p:sp>
    </p:spTree>
    <p:extLst>
      <p:ext uri="{BB962C8B-B14F-4D97-AF65-F5344CB8AC3E}">
        <p14:creationId xmlns:p14="http://schemas.microsoft.com/office/powerpoint/2010/main" xmlns="" val="29816867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22" name="Rectangle 2">
            <a:extLst>
              <a:ext uri="{FF2B5EF4-FFF2-40B4-BE49-F238E27FC236}">
                <a16:creationId xmlns:a16="http://schemas.microsoft.com/office/drawing/2014/main" xmlns="" id="{1E1666D7-ACC1-D54D-8D5E-52CFB04D0D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1" y="609600"/>
            <a:ext cx="8159750" cy="1143000"/>
          </a:xfrm>
        </p:spPr>
        <p:txBody>
          <a:bodyPr/>
          <a:lstStyle/>
          <a:p>
            <a:r>
              <a:rPr lang="en-US" altLang="zh-TW" sz="2800" dirty="0"/>
              <a:t>JSP </a:t>
            </a:r>
            <a:r>
              <a:rPr lang="zh-CN" altLang="en-US" sz="2800" dirty="0"/>
              <a:t>可視範圍</a:t>
            </a:r>
            <a:endParaRPr lang="zh-TW" altLang="en-US" sz="3100" dirty="0"/>
          </a:p>
        </p:txBody>
      </p:sp>
      <p:sp>
        <p:nvSpPr>
          <p:cNvPr id="440323" name="Rectangle 3">
            <a:extLst>
              <a:ext uri="{FF2B5EF4-FFF2-40B4-BE49-F238E27FC236}">
                <a16:creationId xmlns:a16="http://schemas.microsoft.com/office/drawing/2014/main" xmlns="" id="{40BB6DFF-B729-564E-A6EE-47D9C4C4FA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1700213"/>
            <a:ext cx="7702550" cy="46085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 dirty="0"/>
              <a:t>Request scope</a:t>
            </a:r>
            <a:r>
              <a:rPr lang="zh-TW" altLang="en-US" dirty="0"/>
              <a:t>：</a:t>
            </a:r>
          </a:p>
          <a:p>
            <a:pPr lvl="1">
              <a:lnSpc>
                <a:spcPct val="90000"/>
              </a:lnSpc>
            </a:pPr>
            <a:r>
              <a:rPr lang="zh-TW" altLang="en-US" sz="2400" dirty="0"/>
              <a:t>是由 </a:t>
            </a:r>
            <a:r>
              <a:rPr lang="en-US" altLang="zh-TW" sz="2400" b="1" i="1" dirty="0" err="1"/>
              <a:t>javax.servlet.http.HTTPServletRequest</a:t>
            </a:r>
            <a:r>
              <a:rPr lang="en-US" altLang="zh-TW" sz="2400" dirty="0"/>
              <a:t> </a:t>
            </a:r>
            <a:r>
              <a:rPr lang="zh-TW" altLang="en-US" sz="2400" dirty="0"/>
              <a:t>進行維護。所屬範圍的 </a:t>
            </a:r>
            <a:r>
              <a:rPr lang="en-US" altLang="zh-TW" sz="2400" b="1" i="1" dirty="0"/>
              <a:t>JSP</a:t>
            </a:r>
            <a:r>
              <a:rPr lang="en-US" altLang="zh-TW" sz="2400" dirty="0"/>
              <a:t> </a:t>
            </a:r>
            <a:r>
              <a:rPr lang="zh-TW" altLang="en-US" sz="2400" dirty="0"/>
              <a:t>隱含變數：</a:t>
            </a:r>
            <a:r>
              <a:rPr lang="en-US" altLang="zh-TW" sz="2400" b="1" i="1" dirty="0"/>
              <a:t>request</a:t>
            </a:r>
            <a:r>
              <a:rPr lang="zh-TW" altLang="en-US" sz="2400" dirty="0"/>
              <a:t>。</a:t>
            </a:r>
          </a:p>
          <a:p>
            <a:pPr>
              <a:lnSpc>
                <a:spcPct val="90000"/>
              </a:lnSpc>
            </a:pPr>
            <a:r>
              <a:rPr lang="en-US" altLang="zh-TW" i="1" dirty="0"/>
              <a:t>Page scope</a:t>
            </a:r>
            <a:r>
              <a:rPr lang="zh-TW" altLang="en-US" dirty="0"/>
              <a:t>：</a:t>
            </a:r>
          </a:p>
          <a:p>
            <a:pPr lvl="1">
              <a:lnSpc>
                <a:spcPct val="90000"/>
              </a:lnSpc>
            </a:pPr>
            <a:r>
              <a:rPr lang="zh-TW" altLang="en-US" sz="2400" dirty="0"/>
              <a:t>是由 </a:t>
            </a:r>
            <a:r>
              <a:rPr lang="en-US" altLang="zh-TW" sz="2400" b="1" i="1" dirty="0" err="1"/>
              <a:t>javax.servlet.jsp.PageContext</a:t>
            </a:r>
            <a:r>
              <a:rPr lang="en-US" altLang="zh-TW" sz="2400" dirty="0"/>
              <a:t> </a:t>
            </a:r>
            <a:r>
              <a:rPr lang="zh-TW" altLang="en-US" sz="2400" dirty="0"/>
              <a:t>進行維護。所屬範圍的 </a:t>
            </a:r>
            <a:r>
              <a:rPr lang="en-US" altLang="zh-TW" sz="2400" b="1" i="1" dirty="0"/>
              <a:t>JSP</a:t>
            </a:r>
            <a:r>
              <a:rPr lang="en-US" altLang="zh-TW" sz="2400" dirty="0"/>
              <a:t> </a:t>
            </a:r>
            <a:r>
              <a:rPr lang="zh-TW" altLang="en-US" sz="2400" dirty="0"/>
              <a:t>隱含變數：</a:t>
            </a:r>
            <a:r>
              <a:rPr lang="en-US" altLang="zh-TW" sz="2400" b="1" i="1" dirty="0"/>
              <a:t>response</a:t>
            </a:r>
            <a:r>
              <a:rPr lang="zh-TW" altLang="en-US" sz="2400" b="1" i="1" dirty="0"/>
              <a:t>、</a:t>
            </a:r>
            <a:r>
              <a:rPr lang="en-US" altLang="zh-TW" sz="2400" b="1" i="1" dirty="0"/>
              <a:t>out</a:t>
            </a:r>
            <a:r>
              <a:rPr lang="zh-TW" altLang="en-US" sz="2400" b="1" i="1" dirty="0"/>
              <a:t>、</a:t>
            </a:r>
            <a:r>
              <a:rPr lang="en-US" altLang="zh-TW" sz="2400" b="1" i="1" dirty="0"/>
              <a:t>page</a:t>
            </a:r>
            <a:r>
              <a:rPr lang="zh-TW" altLang="en-US" sz="2400" b="1" i="1" dirty="0"/>
              <a:t>、</a:t>
            </a:r>
            <a:r>
              <a:rPr lang="en-US" altLang="zh-TW" sz="2400" b="1" i="1" dirty="0" err="1"/>
              <a:t>pageContext</a:t>
            </a:r>
            <a:r>
              <a:rPr lang="zh-TW" altLang="zh-TW" sz="2400" b="1" i="1" dirty="0"/>
              <a:t>、</a:t>
            </a:r>
            <a:r>
              <a:rPr lang="en-US" altLang="zh-TW" sz="2400" b="1" i="1" dirty="0"/>
              <a:t>config </a:t>
            </a:r>
            <a:r>
              <a:rPr lang="zh-TW" altLang="en-US" sz="2400" dirty="0"/>
              <a:t>與</a:t>
            </a:r>
            <a:r>
              <a:rPr lang="zh-TW" altLang="en-US" sz="2400" b="1" i="1" dirty="0"/>
              <a:t> </a:t>
            </a:r>
            <a:r>
              <a:rPr lang="en-US" altLang="zh-TW" sz="2400" b="1" i="1" dirty="0"/>
              <a:t>exception</a:t>
            </a:r>
            <a:r>
              <a:rPr lang="zh-TW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xmlns="" val="241814010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46" name="Rectangle 2">
            <a:extLst>
              <a:ext uri="{FF2B5EF4-FFF2-40B4-BE49-F238E27FC236}">
                <a16:creationId xmlns:a16="http://schemas.microsoft.com/office/drawing/2014/main" xmlns="" id="{96CCBCDF-B909-CF41-A3BF-A435A8994B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4213" y="609600"/>
            <a:ext cx="8231187" cy="1143000"/>
          </a:xfrm>
        </p:spPr>
        <p:txBody>
          <a:bodyPr/>
          <a:lstStyle/>
          <a:p>
            <a:r>
              <a:rPr lang="en-US" altLang="zh-TW" sz="2800" dirty="0"/>
              <a:t>JSP </a:t>
            </a:r>
            <a:r>
              <a:rPr lang="zh-CN" altLang="en-US" sz="2800" dirty="0"/>
              <a:t>可視範圍</a:t>
            </a:r>
            <a:endParaRPr lang="zh-TW" altLang="en-US" sz="3100" dirty="0"/>
          </a:p>
        </p:txBody>
      </p:sp>
      <p:sp>
        <p:nvSpPr>
          <p:cNvPr id="441347" name="Rectangle 3">
            <a:extLst>
              <a:ext uri="{FF2B5EF4-FFF2-40B4-BE49-F238E27FC236}">
                <a16:creationId xmlns:a16="http://schemas.microsoft.com/office/drawing/2014/main" xmlns="" id="{AEA10C30-59E8-E242-B1E9-03088CD4CF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00213"/>
            <a:ext cx="7772400" cy="2384425"/>
          </a:xfrm>
        </p:spPr>
        <p:txBody>
          <a:bodyPr/>
          <a:lstStyle/>
          <a:p>
            <a:r>
              <a:rPr lang="en-US" altLang="zh-TW" i="1"/>
              <a:t>Page scope</a:t>
            </a:r>
            <a:r>
              <a:rPr lang="en-US" altLang="zh-TW"/>
              <a:t> </a:t>
            </a:r>
            <a:r>
              <a:rPr lang="zh-TW" altLang="en-US" b="0"/>
              <a:t>補充：</a:t>
            </a:r>
          </a:p>
          <a:p>
            <a:pPr lvl="1"/>
            <a:r>
              <a:rPr lang="zh-TW" altLang="en-US"/>
              <a:t>所有的 </a:t>
            </a:r>
            <a:r>
              <a:rPr lang="en-US" altLang="zh-TW" b="1" i="1"/>
              <a:t>Page scope</a:t>
            </a:r>
            <a:r>
              <a:rPr lang="en-US" altLang="zh-TW"/>
              <a:t> </a:t>
            </a:r>
            <a:r>
              <a:rPr lang="zh-TW" altLang="en-US"/>
              <a:t>的物件都是被定義在 </a:t>
            </a:r>
            <a:r>
              <a:rPr lang="en-US" altLang="zh-TW" b="1" i="1"/>
              <a:t>translation unit</a:t>
            </a:r>
            <a:r>
              <a:rPr lang="zh-TW" altLang="en-US"/>
              <a:t>。</a:t>
            </a:r>
          </a:p>
          <a:p>
            <a:pPr lvl="1"/>
            <a:r>
              <a:rPr lang="en-US" altLang="zh-TW" b="1" i="1"/>
              <a:t>PageContext class</a:t>
            </a:r>
            <a:r>
              <a:rPr lang="en-US" altLang="zh-TW"/>
              <a:t> </a:t>
            </a:r>
            <a:r>
              <a:rPr lang="zh-TW" altLang="en-US"/>
              <a:t>提供 </a:t>
            </a:r>
            <a:r>
              <a:rPr lang="en-US" altLang="zh-TW" b="1" i="1"/>
              <a:t>4</a:t>
            </a:r>
            <a:r>
              <a:rPr lang="en-US" altLang="zh-TW"/>
              <a:t> </a:t>
            </a:r>
            <a:r>
              <a:rPr lang="zh-TW" altLang="en-US"/>
              <a:t>種方法來取得與設定 </a:t>
            </a:r>
            <a:r>
              <a:rPr lang="en-US" altLang="zh-TW" b="1" i="1"/>
              <a:t>Page scope</a:t>
            </a:r>
            <a:r>
              <a:rPr lang="en-US" altLang="zh-TW"/>
              <a:t> </a:t>
            </a:r>
            <a:r>
              <a:rPr lang="zh-TW" altLang="en-US"/>
              <a:t>物件。</a:t>
            </a:r>
          </a:p>
        </p:txBody>
      </p:sp>
      <p:graphicFrame>
        <p:nvGraphicFramePr>
          <p:cNvPr id="441368" name="Group 24">
            <a:extLst>
              <a:ext uri="{FF2B5EF4-FFF2-40B4-BE49-F238E27FC236}">
                <a16:creationId xmlns:a16="http://schemas.microsoft.com/office/drawing/2014/main" xmlns="" id="{01ED9420-9BEE-334F-9177-39F5610B1034}"/>
              </a:ext>
            </a:extLst>
          </p:cNvPr>
          <p:cNvGraphicFramePr>
            <a:graphicFrameLocks noGrp="1"/>
          </p:cNvGraphicFramePr>
          <p:nvPr/>
        </p:nvGraphicFramePr>
        <p:xfrm>
          <a:off x="1476375" y="4292600"/>
          <a:ext cx="7056438" cy="1364615"/>
        </p:xfrm>
        <a:graphic>
          <a:graphicData uri="http://schemas.openxmlformats.org/drawingml/2006/table">
            <a:tbl>
              <a:tblPr/>
              <a:tblGrid>
                <a:gridCol w="7056438">
                  <a:extLst>
                    <a:ext uri="{9D8B030D-6E8A-4147-A177-3AD203B41FA5}">
                      <a16:colId xmlns:a16="http://schemas.microsoft.com/office/drawing/2014/main" xmlns="" val="2032099709"/>
                    </a:ext>
                  </a:extLst>
                </a:gridCol>
              </a:tblGrid>
              <a:tr h="3587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Object getAttribute(String name)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52448924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Object getAttribute(String name, int scope)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97809872"/>
                  </a:ext>
                </a:extLst>
              </a:tr>
              <a:tr h="3143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void setAttribute(String name, Object value)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26686399"/>
                  </a:ext>
                </a:extLst>
              </a:tr>
              <a:tr h="3190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void setAttribute(String name, Object value, int scope)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48468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7996785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41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41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41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41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70" name="Rectangle 2">
            <a:extLst>
              <a:ext uri="{FF2B5EF4-FFF2-40B4-BE49-F238E27FC236}">
                <a16:creationId xmlns:a16="http://schemas.microsoft.com/office/drawing/2014/main" xmlns="" id="{1D76ED78-0449-DA44-81F2-BEB86E5BC2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7089" y="609600"/>
            <a:ext cx="8088312" cy="1143000"/>
          </a:xfrm>
        </p:spPr>
        <p:txBody>
          <a:bodyPr/>
          <a:lstStyle/>
          <a:p>
            <a:r>
              <a:rPr lang="en-US" altLang="zh-TW" sz="2800" dirty="0"/>
              <a:t>JSP </a:t>
            </a:r>
            <a:r>
              <a:rPr lang="zh-CN" altLang="en-US" sz="2800" dirty="0"/>
              <a:t>可視範圍</a:t>
            </a:r>
            <a:endParaRPr lang="zh-TW" altLang="en-US" sz="3100" dirty="0"/>
          </a:p>
        </p:txBody>
      </p:sp>
      <p:sp>
        <p:nvSpPr>
          <p:cNvPr id="442371" name="Rectangle 3">
            <a:extLst>
              <a:ext uri="{FF2B5EF4-FFF2-40B4-BE49-F238E27FC236}">
                <a16:creationId xmlns:a16="http://schemas.microsoft.com/office/drawing/2014/main" xmlns="" id="{37220DCD-0DA6-774B-BFF3-63D64FEFDD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73238"/>
            <a:ext cx="7772400" cy="576262"/>
          </a:xfrm>
        </p:spPr>
        <p:txBody>
          <a:bodyPr/>
          <a:lstStyle/>
          <a:p>
            <a:r>
              <a:rPr lang="en-US" altLang="zh-TW" i="1"/>
              <a:t>PageContext</a:t>
            </a:r>
            <a:r>
              <a:rPr lang="en-US" altLang="zh-TW" b="0"/>
              <a:t> </a:t>
            </a:r>
            <a:r>
              <a:rPr lang="zh-TW" altLang="en-US" b="0"/>
              <a:t>所定義的範圍常數：</a:t>
            </a:r>
          </a:p>
        </p:txBody>
      </p:sp>
      <p:graphicFrame>
        <p:nvGraphicFramePr>
          <p:cNvPr id="442420" name="Group 52">
            <a:extLst>
              <a:ext uri="{FF2B5EF4-FFF2-40B4-BE49-F238E27FC236}">
                <a16:creationId xmlns:a16="http://schemas.microsoft.com/office/drawing/2014/main" xmlns="" id="{86ADFFEF-6D91-4944-86BE-7652CBFD5BB0}"/>
              </a:ext>
            </a:extLst>
          </p:cNvPr>
          <p:cNvGraphicFramePr>
            <a:graphicFrameLocks noGrp="1"/>
          </p:cNvGraphicFramePr>
          <p:nvPr/>
        </p:nvGraphicFramePr>
        <p:xfrm>
          <a:off x="827088" y="2492375"/>
          <a:ext cx="7345362" cy="3546794"/>
        </p:xfrm>
        <a:graphic>
          <a:graphicData uri="http://schemas.openxmlformats.org/drawingml/2006/table">
            <a:tbl>
              <a:tblPr/>
              <a:tblGrid>
                <a:gridCol w="3744912">
                  <a:extLst>
                    <a:ext uri="{9D8B030D-6E8A-4147-A177-3AD203B41FA5}">
                      <a16:colId xmlns:a16="http://schemas.microsoft.com/office/drawing/2014/main" xmlns="" val="934451678"/>
                    </a:ext>
                  </a:extLst>
                </a:gridCol>
                <a:gridCol w="3600450">
                  <a:extLst>
                    <a:ext uri="{9D8B030D-6E8A-4147-A177-3AD203B41FA5}">
                      <a16:colId xmlns:a16="http://schemas.microsoft.com/office/drawing/2014/main" xmlns="" val="438041853"/>
                    </a:ext>
                  </a:extLst>
                </a:gridCol>
              </a:tblGrid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常數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42315939"/>
                  </a:ext>
                </a:extLst>
              </a:tr>
              <a:tr h="820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static final int APPLICATION_SCOPE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Application 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91831265"/>
                  </a:ext>
                </a:extLst>
              </a:tr>
              <a:tr h="820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static final int SESSION_SCOPE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Session 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889953338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static final int REQUEST_SCOPE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Request 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21819782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static final int PAGE_SCOPE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微軟正黑體" panose="020B0604030504040204" pitchFamily="34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微軟正黑體" panose="020B0604030504040204" pitchFamily="34" charset="-120"/>
                        </a:rPr>
                        <a:t>Page 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3992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709371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42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42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Document </a:t>
            </a:r>
            <a:r>
              <a:rPr lang="zh-CN" altLang="en-US" sz="2600" dirty="0"/>
              <a:t>標籤文件</a:t>
            </a:r>
            <a:endParaRPr lang="en-US" altLang="zh-CN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59034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>
            <a:extLst>
              <a:ext uri="{FF2B5EF4-FFF2-40B4-BE49-F238E27FC236}">
                <a16:creationId xmlns:a16="http://schemas.microsoft.com/office/drawing/2014/main" xmlns="" id="{CE5CE2DE-A381-154F-8911-74384B97CE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4419" name="Rectangle 3">
            <a:extLst>
              <a:ext uri="{FF2B5EF4-FFF2-40B4-BE49-F238E27FC236}">
                <a16:creationId xmlns:a16="http://schemas.microsoft.com/office/drawing/2014/main" xmlns="" id="{94D8AF99-5671-E947-9A41-D750E1E3E9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altLang="zh-TW" i="1"/>
              <a:t>JSP</a:t>
            </a:r>
            <a:r>
              <a:rPr lang="en-US" altLang="zh-TW" b="0"/>
              <a:t> </a:t>
            </a:r>
            <a:r>
              <a:rPr lang="zh-TW" altLang="en-US" b="0"/>
              <a:t>規範中提供 </a:t>
            </a:r>
            <a:r>
              <a:rPr lang="en-US" altLang="zh-TW" i="1"/>
              <a:t>Java</a:t>
            </a:r>
            <a:r>
              <a:rPr lang="en-US" altLang="zh-TW" b="0"/>
              <a:t> </a:t>
            </a:r>
            <a:r>
              <a:rPr lang="zh-TW" altLang="en-US" b="0"/>
              <a:t>程式設計師 </a:t>
            </a:r>
            <a:r>
              <a:rPr lang="en-US" altLang="zh-TW" i="1"/>
              <a:t>2</a:t>
            </a:r>
            <a:r>
              <a:rPr lang="en-US" altLang="zh-TW" b="0"/>
              <a:t> </a:t>
            </a:r>
            <a:r>
              <a:rPr lang="zh-TW" altLang="en-US" b="0"/>
              <a:t>種方法來撰寫 </a:t>
            </a:r>
            <a:r>
              <a:rPr lang="en-US" altLang="zh-TW" i="1"/>
              <a:t>JSP </a:t>
            </a:r>
            <a:r>
              <a:rPr lang="zh-TW" altLang="en-US" b="0"/>
              <a:t>程式：</a:t>
            </a:r>
          </a:p>
          <a:p>
            <a:pPr lvl="1"/>
            <a:r>
              <a:rPr lang="zh-TW" altLang="en-US"/>
              <a:t>標準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語法格式。利用此技術撰寫的程式通稱為 </a:t>
            </a:r>
            <a:r>
              <a:rPr lang="en-US" altLang="zh-TW" b="1" i="1"/>
              <a:t>JSP pages</a:t>
            </a:r>
            <a:r>
              <a:rPr lang="zh-TW" altLang="en-US"/>
              <a:t>。</a:t>
            </a:r>
          </a:p>
          <a:p>
            <a:pPr lvl="1"/>
            <a:r>
              <a:rPr lang="en-US" altLang="zh-TW" b="1" i="1"/>
              <a:t>XML</a:t>
            </a:r>
            <a:r>
              <a:rPr lang="en-US" altLang="zh-TW"/>
              <a:t> </a:t>
            </a:r>
            <a:r>
              <a:rPr lang="zh-TW" altLang="en-US"/>
              <a:t>語法格式。而利用此技術撰寫的程式通稱為 </a:t>
            </a:r>
            <a:r>
              <a:rPr lang="en-US" altLang="zh-TW" b="1" i="1"/>
              <a:t>JSP documents</a:t>
            </a:r>
            <a:r>
              <a:rPr lang="zh-TW" altLang="en-US"/>
              <a:t>。</a:t>
            </a:r>
          </a:p>
          <a:p>
            <a:pPr lvl="1"/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76246294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42" name="Rectangle 2">
            <a:extLst>
              <a:ext uri="{FF2B5EF4-FFF2-40B4-BE49-F238E27FC236}">
                <a16:creationId xmlns:a16="http://schemas.microsoft.com/office/drawing/2014/main" xmlns="" id="{9C366C90-34C5-2B4D-B580-975AA0D28A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5443" name="Rectangle 3">
            <a:extLst>
              <a:ext uri="{FF2B5EF4-FFF2-40B4-BE49-F238E27FC236}">
                <a16:creationId xmlns:a16="http://schemas.microsoft.com/office/drawing/2014/main" xmlns="" id="{6D361683-1306-8946-80B1-40BB947E39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JSP documents XML</a:t>
            </a:r>
            <a:r>
              <a:rPr lang="en-US" altLang="zh-TW"/>
              <a:t> </a:t>
            </a:r>
            <a:r>
              <a:rPr lang="zh-TW" altLang="en-US" b="0"/>
              <a:t>元素：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所有元素需包含 ”</a:t>
            </a:r>
            <a:r>
              <a:rPr lang="en-US" altLang="zh-TW" b="1" i="1"/>
              <a:t>jsp</a:t>
            </a:r>
            <a:r>
              <a:rPr lang="en-US" altLang="zh-TW"/>
              <a:t>” </a:t>
            </a:r>
            <a:r>
              <a:rPr lang="zh-TW" altLang="en-US"/>
              <a:t>的 </a:t>
            </a:r>
            <a:r>
              <a:rPr lang="en-US" altLang="zh-TW" b="1" i="1"/>
              <a:t>Action</a:t>
            </a:r>
            <a:r>
              <a:rPr lang="en-US" altLang="zh-TW"/>
              <a:t> </a:t>
            </a:r>
            <a:r>
              <a:rPr lang="zh-TW" altLang="en-US"/>
              <a:t>命令，例如：</a:t>
            </a:r>
            <a:r>
              <a:rPr lang="en-US" altLang="zh-TW" b="1"/>
              <a:t>&lt;jsp:root&gt; … &lt;/jsp:root&gt;</a:t>
            </a:r>
            <a:r>
              <a:rPr lang="zh-TW" altLang="en-US"/>
              <a:t>。</a:t>
            </a:r>
          </a:p>
          <a:p>
            <a:pPr lvl="1">
              <a:lnSpc>
                <a:spcPct val="90000"/>
              </a:lnSpc>
            </a:pPr>
            <a:r>
              <a:rPr lang="zh-TW" altLang="en-US"/>
              <a:t>可用的元素有：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&lt;jsp:root&gt; root element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&lt;jsp:directive&gt; Directive element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&lt;jsp:scriptlet&gt; Scriptlet element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&lt;jsp:expression&gt; Expression element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&lt;jsp:text&gt; text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/>
              <a:t>&lt;!-- -- &gt; Comment line</a:t>
            </a:r>
          </a:p>
        </p:txBody>
      </p:sp>
    </p:spTree>
    <p:extLst>
      <p:ext uri="{BB962C8B-B14F-4D97-AF65-F5344CB8AC3E}">
        <p14:creationId xmlns:p14="http://schemas.microsoft.com/office/powerpoint/2010/main" xmlns="" val="384875857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466" name="Rectangle 2">
            <a:extLst>
              <a:ext uri="{FF2B5EF4-FFF2-40B4-BE49-F238E27FC236}">
                <a16:creationId xmlns:a16="http://schemas.microsoft.com/office/drawing/2014/main" xmlns="" id="{1B71B4AF-C457-144A-A488-856887306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6467" name="Rectangle 3">
            <a:extLst>
              <a:ext uri="{FF2B5EF4-FFF2-40B4-BE49-F238E27FC236}">
                <a16:creationId xmlns:a16="http://schemas.microsoft.com/office/drawing/2014/main" xmlns="" id="{A4AA88D7-F0E8-3546-AA95-51461C2AF9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628775"/>
            <a:ext cx="8281987" cy="4114800"/>
          </a:xfrm>
        </p:spPr>
        <p:txBody>
          <a:bodyPr/>
          <a:lstStyle/>
          <a:p>
            <a:r>
              <a:rPr lang="en-US" altLang="zh-TW" i="1"/>
              <a:t>&lt;jsp:root&gt;</a:t>
            </a:r>
            <a:r>
              <a:rPr lang="zh-TW" altLang="en-US" b="0"/>
              <a:t>：</a:t>
            </a:r>
          </a:p>
          <a:p>
            <a:pPr lvl="1"/>
            <a:r>
              <a:rPr lang="en-US" altLang="zh-TW" b="1" i="1"/>
              <a:t>JSP document</a:t>
            </a:r>
            <a:r>
              <a:rPr lang="en-US" altLang="zh-TW"/>
              <a:t> </a:t>
            </a:r>
            <a:r>
              <a:rPr lang="zh-TW" altLang="en-US"/>
              <a:t>的根節點可設定 </a:t>
            </a:r>
            <a:r>
              <a:rPr lang="en-US" altLang="zh-TW" b="1" i="1"/>
              <a:t>jsp</a:t>
            </a:r>
            <a:r>
              <a:rPr lang="en-US" altLang="zh-TW"/>
              <a:t> </a:t>
            </a:r>
            <a:r>
              <a:rPr lang="zh-TW" altLang="en-US"/>
              <a:t>或自定標籤的 </a:t>
            </a:r>
            <a:r>
              <a:rPr lang="en-US" altLang="zh-TW" b="1" i="1"/>
              <a:t>xml</a:t>
            </a:r>
            <a:r>
              <a:rPr lang="en-US" altLang="zh-TW"/>
              <a:t> </a:t>
            </a:r>
            <a:r>
              <a:rPr lang="zh-TW" altLang="en-US"/>
              <a:t>命名空間以及版本，</a:t>
            </a:r>
            <a:r>
              <a:rPr kumimoji="0" lang="zh-TW" altLang="en-US"/>
              <a:t>這是 </a:t>
            </a:r>
            <a:r>
              <a:rPr kumimoji="0" lang="en-US" altLang="zh-TW" b="1" i="1"/>
              <a:t>JSP document</a:t>
            </a:r>
            <a:r>
              <a:rPr kumimoji="0" lang="en-US" altLang="zh-TW"/>
              <a:t> </a:t>
            </a:r>
            <a:r>
              <a:rPr kumimoji="0" lang="zh-TW" altLang="en-US"/>
              <a:t>所特有的設定方式。</a:t>
            </a:r>
            <a:endParaRPr lang="zh-TW" altLang="en-US"/>
          </a:p>
          <a:p>
            <a:pPr lvl="1"/>
            <a:r>
              <a:rPr kumimoji="0" lang="zh-TW" altLang="en-US"/>
              <a:t>語法範例：</a:t>
            </a:r>
            <a:br>
              <a:rPr kumimoji="0" lang="zh-TW" altLang="en-US"/>
            </a:br>
            <a:r>
              <a:rPr kumimoji="0" lang="en-US" altLang="zh-TW" sz="2000" b="1" i="1"/>
              <a:t>&lt;jsp:root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   xmlns:jsp=“http://java.sun.com/JSP/Page”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   xmlns:myLib=“http://myself/mylib”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   version="1.2“ 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&lt;/jsp:root&gt;</a:t>
            </a:r>
          </a:p>
        </p:txBody>
      </p:sp>
    </p:spTree>
    <p:extLst>
      <p:ext uri="{BB962C8B-B14F-4D97-AF65-F5344CB8AC3E}">
        <p14:creationId xmlns:p14="http://schemas.microsoft.com/office/powerpoint/2010/main" xmlns="" val="422056969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90" name="Rectangle 2">
            <a:extLst>
              <a:ext uri="{FF2B5EF4-FFF2-40B4-BE49-F238E27FC236}">
                <a16:creationId xmlns:a16="http://schemas.microsoft.com/office/drawing/2014/main" xmlns="" id="{51350E0A-DBAE-3541-B29D-79DBC701C7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7491" name="Rectangle 3">
            <a:extLst>
              <a:ext uri="{FF2B5EF4-FFF2-40B4-BE49-F238E27FC236}">
                <a16:creationId xmlns:a16="http://schemas.microsoft.com/office/drawing/2014/main" xmlns="" id="{E1BB70A8-2F98-484F-96CB-C34AE8F89F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00213"/>
            <a:ext cx="7989887" cy="4471987"/>
          </a:xfrm>
        </p:spPr>
        <p:txBody>
          <a:bodyPr/>
          <a:lstStyle/>
          <a:p>
            <a:r>
              <a:rPr lang="en-US" altLang="zh-TW" i="1"/>
              <a:t>&lt;jsp:directive&gt;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此元素相當於 </a:t>
            </a:r>
            <a:r>
              <a:rPr lang="en-US" altLang="zh-TW" b="1" i="1"/>
              <a:t>standard JSP syntax</a:t>
            </a:r>
            <a:r>
              <a:rPr lang="en-US" altLang="zh-TW"/>
              <a:t> </a:t>
            </a:r>
            <a:r>
              <a:rPr lang="zh-TW" altLang="en-US"/>
              <a:t>中的 </a:t>
            </a:r>
            <a:r>
              <a:rPr lang="en-US" altLang="zh-TW" b="1" i="1"/>
              <a:t>directive</a:t>
            </a:r>
            <a:r>
              <a:rPr lang="en-US" altLang="zh-TW"/>
              <a:t> </a:t>
            </a:r>
            <a:r>
              <a:rPr lang="zh-TW" altLang="en-US"/>
              <a:t>宣告區，不過只有 </a:t>
            </a:r>
            <a:r>
              <a:rPr lang="en-US" altLang="zh-TW" b="1" i="1">
                <a:solidFill>
                  <a:srgbClr val="FF0000"/>
                </a:solidFill>
              </a:rPr>
              <a:t>page</a:t>
            </a:r>
            <a:r>
              <a:rPr lang="en-US" altLang="zh-TW"/>
              <a:t> </a:t>
            </a:r>
            <a:r>
              <a:rPr lang="zh-TW" altLang="en-US"/>
              <a:t>與 </a:t>
            </a:r>
            <a:r>
              <a:rPr lang="en-US" altLang="zh-TW" b="1" i="1">
                <a:solidFill>
                  <a:srgbClr val="FF0000"/>
                </a:solidFill>
              </a:rPr>
              <a:t>include</a:t>
            </a:r>
            <a:r>
              <a:rPr lang="en-US" altLang="zh-TW"/>
              <a:t> </a:t>
            </a:r>
            <a:r>
              <a:rPr lang="zh-TW" altLang="en-US"/>
              <a:t>這 </a:t>
            </a:r>
            <a:r>
              <a:rPr lang="en-US" altLang="zh-TW" b="1" i="1"/>
              <a:t>2</a:t>
            </a:r>
            <a:r>
              <a:rPr lang="en-US" altLang="zh-TW"/>
              <a:t> </a:t>
            </a:r>
            <a:r>
              <a:rPr lang="zh-TW" altLang="en-US"/>
              <a:t>種命令可以使用 ，而 </a:t>
            </a:r>
            <a:r>
              <a:rPr lang="en-US" altLang="zh-TW" b="1" i="1"/>
              <a:t>taglib</a:t>
            </a:r>
            <a:r>
              <a:rPr lang="en-US" altLang="zh-TW"/>
              <a:t> </a:t>
            </a:r>
            <a:r>
              <a:rPr lang="zh-TW" altLang="en-US"/>
              <a:t>則是定義在 </a:t>
            </a:r>
            <a:r>
              <a:rPr lang="en-US" altLang="zh-TW"/>
              <a:t>&lt;</a:t>
            </a:r>
            <a:r>
              <a:rPr lang="en-US" altLang="zh-TW" b="1" i="1"/>
              <a:t>jsp:root</a:t>
            </a:r>
            <a:r>
              <a:rPr lang="en-US" altLang="zh-TW"/>
              <a:t>&gt;</a:t>
            </a:r>
            <a:r>
              <a:rPr lang="zh-TW" altLang="en-US"/>
              <a:t>。</a:t>
            </a:r>
          </a:p>
          <a:p>
            <a:pPr lvl="1"/>
            <a:r>
              <a:rPr kumimoji="0" lang="zh-TW" altLang="en-US"/>
              <a:t>語法範例：</a:t>
            </a:r>
            <a:br>
              <a:rPr kumimoji="0" lang="zh-TW" altLang="en-US"/>
            </a:br>
            <a:r>
              <a:rPr kumimoji="0" lang="en-US" altLang="zh-TW" sz="2000" b="1" i="1"/>
              <a:t>&lt;jsp:directive.</a:t>
            </a:r>
            <a:r>
              <a:rPr kumimoji="0" lang="en-US" altLang="zh-TW" sz="2000" b="1" i="1">
                <a:solidFill>
                  <a:srgbClr val="FF0000"/>
                </a:solidFill>
              </a:rPr>
              <a:t>page</a:t>
            </a:r>
            <a:r>
              <a:rPr kumimoji="0" lang="en-US" altLang="zh-TW" sz="2000" b="1" i="1"/>
              <a:t> language="java“ /&gt;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&lt;jsp:directive.</a:t>
            </a:r>
            <a:r>
              <a:rPr kumimoji="0" lang="en-US" altLang="zh-TW" sz="2000" b="1" i="1">
                <a:solidFill>
                  <a:srgbClr val="FF0000"/>
                </a:solidFill>
              </a:rPr>
              <a:t>include</a:t>
            </a:r>
            <a:r>
              <a:rPr kumimoji="0" lang="en-US" altLang="zh-TW" sz="2000" b="1" i="1"/>
              <a:t> file=“foo.jsp“ /&gt;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&lt;jsp:declaration&gt;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int count = 0;</a:t>
            </a:r>
            <a:br>
              <a:rPr kumimoji="0" lang="en-US" altLang="zh-TW" sz="2000" b="1" i="1"/>
            </a:br>
            <a:r>
              <a:rPr kumimoji="0" lang="en-US" altLang="zh-TW" sz="2000" b="1" i="1"/>
              <a:t>&lt;/jsp:declaration&gt;</a:t>
            </a:r>
          </a:p>
        </p:txBody>
      </p:sp>
    </p:spTree>
    <p:extLst>
      <p:ext uri="{BB962C8B-B14F-4D97-AF65-F5344CB8AC3E}">
        <p14:creationId xmlns:p14="http://schemas.microsoft.com/office/powerpoint/2010/main" xmlns="" val="425944998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>
            <a:extLst>
              <a:ext uri="{FF2B5EF4-FFF2-40B4-BE49-F238E27FC236}">
                <a16:creationId xmlns:a16="http://schemas.microsoft.com/office/drawing/2014/main" xmlns="" id="{35EDFB5A-508C-0841-A3A2-9BB8214263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8515" name="Rectangle 3">
            <a:extLst>
              <a:ext uri="{FF2B5EF4-FFF2-40B4-BE49-F238E27FC236}">
                <a16:creationId xmlns:a16="http://schemas.microsoft.com/office/drawing/2014/main" xmlns="" id="{2CDFBEB9-EA58-9E4A-99B9-E372AD02C4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628775"/>
            <a:ext cx="7772400" cy="4824413"/>
          </a:xfrm>
        </p:spPr>
        <p:txBody>
          <a:bodyPr/>
          <a:lstStyle/>
          <a:p>
            <a:r>
              <a:rPr lang="en-US" altLang="zh-TW" i="1"/>
              <a:t>&lt;jsp:scriptlet&gt; </a:t>
            </a:r>
            <a:r>
              <a:rPr lang="zh-TW" altLang="en-US" b="0"/>
              <a:t>與</a:t>
            </a:r>
            <a:r>
              <a:rPr lang="zh-TW" altLang="en-US" i="1"/>
              <a:t> </a:t>
            </a:r>
            <a:r>
              <a:rPr lang="en-US" altLang="zh-TW" i="1"/>
              <a:t>&lt;jsp:expression&gt;</a:t>
            </a:r>
            <a:r>
              <a:rPr lang="zh-TW" altLang="en-US" b="0"/>
              <a:t>：</a:t>
            </a:r>
          </a:p>
          <a:p>
            <a:pPr lvl="1"/>
            <a:r>
              <a:rPr lang="zh-TW" altLang="en-US"/>
              <a:t>此元素相當於 </a:t>
            </a:r>
            <a:r>
              <a:rPr lang="en-US" altLang="zh-TW" b="1" i="1"/>
              <a:t>standard JSP syntax</a:t>
            </a:r>
            <a:r>
              <a:rPr lang="en-US" altLang="zh-TW"/>
              <a:t> </a:t>
            </a:r>
            <a:r>
              <a:rPr lang="zh-TW" altLang="en-US"/>
              <a:t>中的 </a:t>
            </a:r>
            <a:r>
              <a:rPr lang="en-US" altLang="zh-TW" b="1" i="1"/>
              <a:t>scriptlet</a:t>
            </a:r>
            <a:r>
              <a:rPr lang="en-US" altLang="zh-TW"/>
              <a:t> </a:t>
            </a:r>
            <a:r>
              <a:rPr lang="zh-TW" altLang="en-US"/>
              <a:t>與 </a:t>
            </a:r>
            <a:r>
              <a:rPr lang="en-US" altLang="zh-TW" b="1" i="1"/>
              <a:t>expression </a:t>
            </a:r>
            <a:r>
              <a:rPr lang="zh-TW" altLang="en-US"/>
              <a:t>宣告區。</a:t>
            </a:r>
          </a:p>
          <a:p>
            <a:pPr lvl="1"/>
            <a:r>
              <a:rPr kumimoji="0" lang="zh-TW" altLang="en-US"/>
              <a:t>語法範例：</a:t>
            </a:r>
            <a:r>
              <a:rPr kumimoji="0" lang="zh-TW" altLang="en-US" sz="2000"/>
              <a:t/>
            </a:r>
            <a:br>
              <a:rPr kumimoji="0" lang="zh-TW" altLang="en-US" sz="2000"/>
            </a:br>
            <a:r>
              <a:rPr kumimoji="0" lang="en-US" altLang="zh-TW" sz="2000" b="1" i="1"/>
              <a:t>&lt;jsp:scriptlet&gt;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</a:t>
            </a:r>
            <a:r>
              <a:rPr kumimoji="0" lang="en-US" altLang="en-US" sz="2000" b="1" i="1"/>
              <a:t>count</a:t>
            </a:r>
            <a:r>
              <a:rPr kumimoji="0" lang="en-US" altLang="zh-TW" sz="2000" b="1" i="1"/>
              <a:t> </a:t>
            </a:r>
            <a:r>
              <a:rPr kumimoji="0" lang="en-US" altLang="en-US" sz="2000" b="1" i="1"/>
              <a:t>++;</a:t>
            </a:r>
            <a:r>
              <a:rPr kumimoji="0" lang="en-US" altLang="zh-TW" sz="2000" b="1" i="1"/>
              <a:t/>
            </a:r>
            <a:br>
              <a:rPr kumimoji="0" lang="en-US" altLang="zh-TW" sz="2000" b="1" i="1"/>
            </a:br>
            <a:r>
              <a:rPr kumimoji="0" lang="en-US" altLang="zh-TW" sz="2000" b="1" i="1"/>
              <a:t>&lt;/jsp:scriptlet&gt;</a:t>
            </a:r>
            <a:br>
              <a:rPr kumimoji="0" lang="en-US" altLang="zh-TW" sz="2000" b="1" i="1"/>
            </a:br>
            <a:r>
              <a:rPr kumimoji="0" lang="en-US" altLang="zh-TW" sz="2000" b="1" i="1"/>
              <a:t/>
            </a:r>
            <a:br>
              <a:rPr kumimoji="0" lang="en-US" altLang="zh-TW" sz="2000" b="1" i="1"/>
            </a:br>
            <a:r>
              <a:rPr kumimoji="0" lang="en-US" altLang="zh-TW" sz="2000" b="1" i="1"/>
              <a:t>&lt;jsp:</a:t>
            </a:r>
            <a:r>
              <a:rPr kumimoji="0" lang="en-US" altLang="en-US" sz="2000" b="1" i="1"/>
              <a:t>expression</a:t>
            </a:r>
            <a:r>
              <a:rPr kumimoji="0" lang="en-US" altLang="zh-TW" sz="2000" b="1" i="1"/>
              <a:t>&gt;</a:t>
            </a:r>
            <a:br>
              <a:rPr kumimoji="0" lang="en-US" altLang="zh-TW" sz="2000" b="1" i="1"/>
            </a:br>
            <a:r>
              <a:rPr kumimoji="0" lang="en-US" altLang="zh-TW" sz="2000" b="1" i="1"/>
              <a:t>    </a:t>
            </a:r>
            <a:r>
              <a:rPr kumimoji="0" lang="en-US" altLang="en-US" sz="2000" b="1" i="1"/>
              <a:t>count</a:t>
            </a:r>
            <a:r>
              <a:rPr kumimoji="0" lang="en-US" altLang="zh-TW" sz="2000" b="1" i="1"/>
              <a:t/>
            </a:r>
            <a:br>
              <a:rPr kumimoji="0" lang="en-US" altLang="zh-TW" sz="2000" b="1" i="1"/>
            </a:br>
            <a:r>
              <a:rPr kumimoji="0" lang="en-US" altLang="zh-TW" sz="2000" b="1" i="1"/>
              <a:t>&lt;/jsp:</a:t>
            </a:r>
            <a:r>
              <a:rPr kumimoji="0" lang="en-US" altLang="en-US" sz="2000" b="1" i="1"/>
              <a:t>expression</a:t>
            </a:r>
            <a:r>
              <a:rPr kumimoji="0" lang="en-US" altLang="zh-TW" sz="2000" b="1" i="1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5298520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>
            <a:extLst>
              <a:ext uri="{FF2B5EF4-FFF2-40B4-BE49-F238E27FC236}">
                <a16:creationId xmlns:a16="http://schemas.microsoft.com/office/drawing/2014/main" xmlns="" id="{34DF831B-FB4B-1E46-8519-4BC5265053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49539" name="Rectangle 3">
            <a:extLst>
              <a:ext uri="{FF2B5EF4-FFF2-40B4-BE49-F238E27FC236}">
                <a16:creationId xmlns:a16="http://schemas.microsoft.com/office/drawing/2014/main" xmlns="" id="{F43E5665-F0B1-4D40-A746-C51D2A5AB9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Request-time attribute expression</a:t>
            </a:r>
            <a:r>
              <a:rPr lang="zh-TW" altLang="en-US"/>
              <a:t>：</a:t>
            </a:r>
          </a:p>
          <a:p>
            <a:pPr lvl="1"/>
            <a:r>
              <a:rPr lang="zh-TW" altLang="en-US" sz="2600"/>
              <a:t>範例：</a:t>
            </a:r>
            <a:r>
              <a:rPr lang="zh-TW" altLang="en-US"/>
              <a:t/>
            </a:r>
            <a:br>
              <a:rPr lang="zh-TW" altLang="en-US"/>
            </a:br>
            <a:r>
              <a:rPr lang="en-US" altLang="zh-TW" b="1" i="1"/>
              <a:t>&lt;jsp:scriptlet&gt;</a:t>
            </a:r>
            <a:br>
              <a:rPr lang="en-US" altLang="zh-TW" b="1" i="1"/>
            </a:br>
            <a:r>
              <a:rPr lang="en-US" altLang="zh-TW" b="1" i="1"/>
              <a:t>    String pageURL = “resource.jsp”;</a:t>
            </a:r>
            <a:br>
              <a:rPr lang="en-US" altLang="zh-TW" b="1" i="1"/>
            </a:br>
            <a:r>
              <a:rPr lang="en-US" altLang="zh-TW" b="1" i="1"/>
              <a:t>&lt;/jep:scriptlet&gt;</a:t>
            </a:r>
            <a:br>
              <a:rPr lang="en-US" altLang="zh-TW" b="1" i="1"/>
            </a:br>
            <a:r>
              <a:rPr lang="en-US" altLang="zh-TW" b="1" i="1"/>
              <a:t/>
            </a:r>
            <a:br>
              <a:rPr lang="en-US" altLang="zh-TW" b="1" i="1"/>
            </a:br>
            <a:r>
              <a:rPr lang="en-US" altLang="zh-TW" b="1" i="1"/>
              <a:t>&lt;jsp:include page=“</a:t>
            </a:r>
            <a:r>
              <a:rPr lang="en-US" altLang="zh-TW" b="1" i="1">
                <a:solidFill>
                  <a:srgbClr val="FF0000"/>
                </a:solidFill>
              </a:rPr>
              <a:t>%</a:t>
            </a:r>
            <a:r>
              <a:rPr lang="en-US" altLang="zh-TW" b="1" i="1"/>
              <a:t>=pageURL</a:t>
            </a:r>
            <a:r>
              <a:rPr lang="en-US" altLang="zh-TW" b="1" i="1">
                <a:solidFill>
                  <a:srgbClr val="FF0000"/>
                </a:solidFill>
              </a:rPr>
              <a:t>%</a:t>
            </a:r>
            <a:r>
              <a:rPr lang="en-US" altLang="zh-TW" b="1" i="1"/>
              <a:t>”&gt;</a:t>
            </a:r>
          </a:p>
        </p:txBody>
      </p:sp>
    </p:spTree>
    <p:extLst>
      <p:ext uri="{BB962C8B-B14F-4D97-AF65-F5344CB8AC3E}">
        <p14:creationId xmlns:p14="http://schemas.microsoft.com/office/powerpoint/2010/main" xmlns="" val="327144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>
            <a:extLst>
              <a:ext uri="{FF2B5EF4-FFF2-40B4-BE49-F238E27FC236}">
                <a16:creationId xmlns:a16="http://schemas.microsoft.com/office/drawing/2014/main" xmlns="" id="{5F417A95-F66B-4C45-BCF4-75EFEA8271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Verdana" panose="020B0604030504040204" pitchFamily="34" charset="0"/>
              </a:rPr>
              <a:t>JSP</a:t>
            </a:r>
            <a:r>
              <a:rPr lang="en-US" altLang="zh-TW" sz="3600" dirty="0"/>
              <a:t> </a:t>
            </a:r>
            <a:r>
              <a:rPr lang="zh-TW" altLang="en-US" sz="3600" dirty="0"/>
              <a:t>的生命週期</a:t>
            </a:r>
            <a:endParaRPr lang="en-US" altLang="zh-TW" sz="3600" dirty="0"/>
          </a:p>
        </p:txBody>
      </p:sp>
      <p:sp>
        <p:nvSpPr>
          <p:cNvPr id="386051" name="Rectangle 3">
            <a:extLst>
              <a:ext uri="{FF2B5EF4-FFF2-40B4-BE49-F238E27FC236}">
                <a16:creationId xmlns:a16="http://schemas.microsoft.com/office/drawing/2014/main" xmlns="" id="{7319A244-0452-8E49-B720-7024EA487F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00213"/>
            <a:ext cx="7772400" cy="4333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/>
              <a:t>JSP as a servlet</a:t>
            </a:r>
            <a:r>
              <a:rPr lang="zh-TW" altLang="en-US" b="0"/>
              <a:t>：</a:t>
            </a:r>
          </a:p>
        </p:txBody>
      </p:sp>
      <p:graphicFrame>
        <p:nvGraphicFramePr>
          <p:cNvPr id="386067" name="Group 19">
            <a:extLst>
              <a:ext uri="{FF2B5EF4-FFF2-40B4-BE49-F238E27FC236}">
                <a16:creationId xmlns:a16="http://schemas.microsoft.com/office/drawing/2014/main" xmlns="" id="{79FBA23F-0F9B-8649-AA38-E57938CE9FCD}"/>
              </a:ext>
            </a:extLst>
          </p:cNvPr>
          <p:cNvGraphicFramePr>
            <a:graphicFrameLocks noGrp="1"/>
          </p:cNvGraphicFramePr>
          <p:nvPr/>
        </p:nvGraphicFramePr>
        <p:xfrm>
          <a:off x="250825" y="2276475"/>
          <a:ext cx="3529013" cy="3168651"/>
        </p:xfrm>
        <a:graphic>
          <a:graphicData uri="http://schemas.openxmlformats.org/drawingml/2006/table">
            <a:tbl>
              <a:tblPr/>
              <a:tblGrid>
                <a:gridCol w="3529013">
                  <a:extLst>
                    <a:ext uri="{9D8B030D-6E8A-4147-A177-3AD203B41FA5}">
                      <a16:colId xmlns:a16="http://schemas.microsoft.com/office/drawing/2014/main" xmlns="" val="3018200455"/>
                    </a:ext>
                  </a:extLst>
                </a:gridCol>
              </a:tblGrid>
              <a:tr h="360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HelloWorldJSP.jsp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06887382"/>
                  </a:ext>
                </a:extLst>
              </a:tr>
              <a:tr h="2808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&lt;HTML&gt;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&lt;HEAD&gt;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&lt;TITLE&gt;&lt;/TITLE&gt;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&lt;/HEAD&gt;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&lt;%="Hello World JSP !"%&gt;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&lt;/BODY&gt;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&lt;/HTML&gt;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0882401"/>
                  </a:ext>
                </a:extLst>
              </a:tr>
            </a:tbl>
          </a:graphicData>
        </a:graphic>
      </p:graphicFrame>
      <p:graphicFrame>
        <p:nvGraphicFramePr>
          <p:cNvPr id="386085" name="Group 37">
            <a:extLst>
              <a:ext uri="{FF2B5EF4-FFF2-40B4-BE49-F238E27FC236}">
                <a16:creationId xmlns:a16="http://schemas.microsoft.com/office/drawing/2014/main" xmlns="" id="{93F19623-0DA1-C34F-84C7-6E36F0D95DEF}"/>
              </a:ext>
            </a:extLst>
          </p:cNvPr>
          <p:cNvGraphicFramePr>
            <a:graphicFrameLocks noGrp="1"/>
          </p:cNvGraphicFramePr>
          <p:nvPr/>
        </p:nvGraphicFramePr>
        <p:xfrm>
          <a:off x="3924300" y="2276475"/>
          <a:ext cx="5219700" cy="3621723"/>
        </p:xfrm>
        <a:graphic>
          <a:graphicData uri="http://schemas.openxmlformats.org/drawingml/2006/table">
            <a:tbl>
              <a:tblPr/>
              <a:tblGrid>
                <a:gridCol w="5219700">
                  <a:extLst>
                    <a:ext uri="{9D8B030D-6E8A-4147-A177-3AD203B41FA5}">
                      <a16:colId xmlns:a16="http://schemas.microsoft.com/office/drawing/2014/main" xmlns="" val="1940520098"/>
                    </a:ext>
                  </a:extLst>
                </a:gridCol>
              </a:tblGrid>
              <a:tr h="360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HelloWorldJSP_jsp.java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48819288"/>
                  </a:ext>
                </a:extLst>
              </a:tr>
              <a:tr h="2808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_jspx_out = out;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out.write("&lt;HTML&gt;\r\n");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out.write("&lt;HEAD&gt;\r\n");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    &lt;TITLE&gt;&lt;/TITLE&gt;\r\n");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out.write("&lt;/HEAD&gt;\r\n");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out.write("&lt;BODY&gt;\r\n");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out.print("Hello World JSP !");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out.write("&lt;/BODY&gt;\r\n");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out.write("&lt;/HTML&gt;");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29560488"/>
                  </a:ext>
                </a:extLst>
              </a:tr>
            </a:tbl>
          </a:graphicData>
        </a:graphic>
      </p:graphicFrame>
      <p:sp>
        <p:nvSpPr>
          <p:cNvPr id="386084" name="AutoShape 36">
            <a:extLst>
              <a:ext uri="{FF2B5EF4-FFF2-40B4-BE49-F238E27FC236}">
                <a16:creationId xmlns:a16="http://schemas.microsoft.com/office/drawing/2014/main" xmlns="" id="{41EB94F5-7FAD-F247-8F12-A2DF59C95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9475" y="3357563"/>
            <a:ext cx="863600" cy="863600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4968526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6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6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8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86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Rectangle 2">
            <a:extLst>
              <a:ext uri="{FF2B5EF4-FFF2-40B4-BE49-F238E27FC236}">
                <a16:creationId xmlns:a16="http://schemas.microsoft.com/office/drawing/2014/main" xmlns="" id="{D614B6A7-8551-B042-BCCB-B19C679580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dirty="0"/>
              <a:t>JSP Document </a:t>
            </a:r>
            <a:r>
              <a:rPr lang="zh-CN" altLang="en-US" dirty="0"/>
              <a:t>標籤文件</a:t>
            </a:r>
            <a:endParaRPr lang="zh-TW" altLang="en-US" dirty="0"/>
          </a:p>
        </p:txBody>
      </p:sp>
      <p:sp>
        <p:nvSpPr>
          <p:cNvPr id="450563" name="Rectangle 3">
            <a:extLst>
              <a:ext uri="{FF2B5EF4-FFF2-40B4-BE49-F238E27FC236}">
                <a16:creationId xmlns:a16="http://schemas.microsoft.com/office/drawing/2014/main" xmlns="" id="{1AC4AA18-24FC-D846-B552-D42668D2E4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280400" cy="4322762"/>
          </a:xfrm>
        </p:spPr>
        <p:txBody>
          <a:bodyPr/>
          <a:lstStyle/>
          <a:p>
            <a:r>
              <a:rPr lang="en-US" altLang="zh-TW" sz="3200" i="1"/>
              <a:t>&lt;jsp:text&gt; </a:t>
            </a:r>
            <a:r>
              <a:rPr lang="zh-TW" altLang="en-US" sz="3200" b="0"/>
              <a:t>與</a:t>
            </a:r>
            <a:r>
              <a:rPr lang="zh-TW" altLang="en-US" sz="3200" i="1"/>
              <a:t> </a:t>
            </a:r>
            <a:r>
              <a:rPr lang="en-US" altLang="zh-TW" sz="3200" i="1"/>
              <a:t>comments</a:t>
            </a:r>
            <a:r>
              <a:rPr lang="zh-TW" altLang="en-US" sz="3200" b="0"/>
              <a:t>：</a:t>
            </a:r>
          </a:p>
          <a:p>
            <a:pPr lvl="1"/>
            <a:r>
              <a:rPr lang="en-US" altLang="zh-TW" sz="2800" b="1" i="1"/>
              <a:t>&lt;jsp:text&gt;</a:t>
            </a:r>
            <a:r>
              <a:rPr lang="en-US" altLang="zh-TW" sz="2800"/>
              <a:t> </a:t>
            </a:r>
            <a:r>
              <a:rPr lang="zh-TW" altLang="en-US" sz="2800"/>
              <a:t>是 </a:t>
            </a:r>
            <a:r>
              <a:rPr lang="en-US" altLang="zh-TW" sz="2800" b="1" i="1"/>
              <a:t>JSP documents</a:t>
            </a:r>
            <a:r>
              <a:rPr lang="en-US" altLang="zh-TW" sz="2800"/>
              <a:t> </a:t>
            </a:r>
            <a:r>
              <a:rPr lang="zh-TW" altLang="en-US" sz="2800"/>
              <a:t>特有的語法</a:t>
            </a:r>
            <a:r>
              <a:rPr lang="zh-TW" altLang="en-US"/>
              <a:t>，她會忠實的將所包裹的內容顯示在網頁上，而 </a:t>
            </a:r>
            <a:r>
              <a:rPr lang="en-US" altLang="zh-TW" b="1" i="1"/>
              <a:t>comments</a:t>
            </a:r>
            <a:r>
              <a:rPr lang="en-US" altLang="zh-TW"/>
              <a:t> </a:t>
            </a:r>
            <a:r>
              <a:rPr lang="zh-TW" altLang="en-US"/>
              <a:t>則使用的語法與標準的 </a:t>
            </a:r>
            <a:r>
              <a:rPr lang="en-US" altLang="zh-TW" b="1" i="1"/>
              <a:t>XML comments</a:t>
            </a:r>
            <a:r>
              <a:rPr lang="en-US" altLang="zh-TW"/>
              <a:t> </a:t>
            </a:r>
            <a:r>
              <a:rPr lang="zh-TW" altLang="en-US"/>
              <a:t>相同 “</a:t>
            </a:r>
            <a:r>
              <a:rPr lang="en-US" altLang="zh-TW" b="1" i="1"/>
              <a:t>&lt;!– text -- &gt;</a:t>
            </a:r>
            <a:r>
              <a:rPr lang="en-US" altLang="zh-TW"/>
              <a:t>”</a:t>
            </a:r>
            <a:r>
              <a:rPr lang="zh-TW" altLang="en-US"/>
              <a:t>。</a:t>
            </a:r>
          </a:p>
          <a:p>
            <a:pPr lvl="1"/>
            <a:r>
              <a:rPr kumimoji="0" lang="zh-TW" altLang="en-US" sz="2800"/>
              <a:t>語法範例</a:t>
            </a:r>
            <a:r>
              <a:rPr kumimoji="0" lang="zh-TW" altLang="en-US"/>
              <a:t>：</a:t>
            </a:r>
            <a:br>
              <a:rPr kumimoji="0" lang="zh-TW" altLang="en-US"/>
            </a:br>
            <a:r>
              <a:rPr kumimoji="0" lang="en-US" altLang="zh-TW" sz="1800" b="1" i="1"/>
              <a:t>&lt;jsp:text&gt;Hello~&lt;/jsp:text&gt; </a:t>
            </a:r>
            <a:r>
              <a:rPr kumimoji="0" lang="en-US" altLang="zh-TW" sz="1800" b="1" i="1">
                <a:sym typeface="Wingdings" pitchFamily="2" charset="2"/>
              </a:rPr>
              <a:t> Hello~</a:t>
            </a:r>
            <a:br>
              <a:rPr kumimoji="0" lang="en-US" altLang="zh-TW" sz="1800" b="1" i="1">
                <a:sym typeface="Wingdings" pitchFamily="2" charset="2"/>
              </a:rPr>
            </a:br>
            <a:r>
              <a:rPr kumimoji="0" lang="en-US" altLang="zh-TW" sz="1800" b="1" i="1"/>
              <a:t>&lt;jsp:text&gt;=1+2&lt;/jsp:text&gt; </a:t>
            </a:r>
            <a:r>
              <a:rPr kumimoji="0" lang="en-US" altLang="zh-TW" sz="1800" b="1" i="1">
                <a:sym typeface="Wingdings" pitchFamily="2" charset="2"/>
              </a:rPr>
              <a:t> =1+2</a:t>
            </a:r>
            <a:br>
              <a:rPr kumimoji="0" lang="en-US" altLang="zh-TW" sz="1800" b="1" i="1">
                <a:sym typeface="Wingdings" pitchFamily="2" charset="2"/>
              </a:rPr>
            </a:br>
            <a:r>
              <a:rPr kumimoji="0" lang="en-US" altLang="zh-TW" sz="1800" b="1" i="1"/>
              <a:t>&lt;jsp:text&gt;out.print(“hi”)&lt;/jsp:text&gt; </a:t>
            </a:r>
            <a:r>
              <a:rPr kumimoji="0" lang="en-US" altLang="zh-TW" sz="1800" b="1" i="1">
                <a:sym typeface="Wingdings" pitchFamily="2" charset="2"/>
              </a:rPr>
              <a:t> </a:t>
            </a:r>
            <a:r>
              <a:rPr kumimoji="0" lang="en-US" altLang="zh-TW" sz="1800" b="1" i="1"/>
              <a:t>out.print(“hi”)</a:t>
            </a:r>
          </a:p>
        </p:txBody>
      </p:sp>
    </p:spTree>
    <p:extLst>
      <p:ext uri="{BB962C8B-B14F-4D97-AF65-F5344CB8AC3E}">
        <p14:creationId xmlns:p14="http://schemas.microsoft.com/office/powerpoint/2010/main" xmlns="" val="41327363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</a:t>
            </a:r>
            <a:r>
              <a:rPr lang="zh-TW" altLang="en-US" sz="2600" dirty="0"/>
              <a:t>執行時期屬性 </a:t>
            </a:r>
            <a:r>
              <a:rPr lang="en" altLang="zh-TW" sz="2600" dirty="0"/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2380312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86" name="Rectangle 2">
            <a:extLst>
              <a:ext uri="{FF2B5EF4-FFF2-40B4-BE49-F238E27FC236}">
                <a16:creationId xmlns:a16="http://schemas.microsoft.com/office/drawing/2014/main" xmlns="" id="{3E5ACCF1-64D2-0D48-A63F-3124AFF966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900" b="1" dirty="0">
                <a:latin typeface="Verdana" panose="020B0604030504040204" pitchFamily="34" charset="0"/>
              </a:rPr>
              <a:t>執行時期屬性</a:t>
            </a:r>
            <a:r>
              <a:rPr lang="en-US" altLang="zh-CN" sz="2900" b="1" dirty="0">
                <a:latin typeface="Verdana" panose="020B0604030504040204" pitchFamily="34" charset="0"/>
              </a:rPr>
              <a:t> </a:t>
            </a:r>
            <a:r>
              <a:rPr lang="en-US" altLang="zh-TW" sz="2900" b="1" dirty="0">
                <a:latin typeface="Verdana" panose="020B0604030504040204" pitchFamily="34" charset="0"/>
              </a:rPr>
              <a:t>Request-time attribute</a:t>
            </a:r>
          </a:p>
        </p:txBody>
      </p:sp>
      <p:sp>
        <p:nvSpPr>
          <p:cNvPr id="451587" name="Rectangle 3">
            <a:extLst>
              <a:ext uri="{FF2B5EF4-FFF2-40B4-BE49-F238E27FC236}">
                <a16:creationId xmlns:a16="http://schemas.microsoft.com/office/drawing/2014/main" xmlns="" id="{C4DB0B95-E827-1E47-B3E6-D8E7D32DD2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700213"/>
            <a:ext cx="8280400" cy="4752975"/>
          </a:xfrm>
        </p:spPr>
        <p:txBody>
          <a:bodyPr/>
          <a:lstStyle/>
          <a:p>
            <a:r>
              <a:rPr lang="en-US" altLang="zh-TW" i="1"/>
              <a:t>Request-time attribute</a:t>
            </a:r>
            <a:r>
              <a:rPr lang="zh-TW" altLang="en-US"/>
              <a:t>：</a:t>
            </a:r>
          </a:p>
          <a:p>
            <a:pPr lvl="1"/>
            <a:r>
              <a:rPr lang="zh-TW" altLang="en-US"/>
              <a:t>在撰寫 </a:t>
            </a:r>
            <a:r>
              <a:rPr lang="en-US" altLang="zh-TW" b="1" i="1"/>
              <a:t>JSP pages</a:t>
            </a:r>
            <a:r>
              <a:rPr lang="en-US" altLang="zh-TW"/>
              <a:t> </a:t>
            </a:r>
            <a:r>
              <a:rPr lang="zh-TW" altLang="en-US"/>
              <a:t>的時候我們通常會利用</a:t>
            </a:r>
            <a:r>
              <a:rPr lang="en-US" altLang="zh-TW"/>
              <a:t>&lt;%...%&gt; </a:t>
            </a:r>
            <a:r>
              <a:rPr lang="zh-TW" altLang="en-US"/>
              <a:t>來將程式執行中會改變的變數內容存放在特定的 </a:t>
            </a:r>
            <a:r>
              <a:rPr lang="en-US" altLang="zh-TW" b="1" i="1"/>
              <a:t>JSP Actions</a:t>
            </a:r>
            <a:r>
              <a:rPr lang="en-US" altLang="zh-TW"/>
              <a:t> </a:t>
            </a:r>
            <a:r>
              <a:rPr lang="zh-TW" altLang="en-US"/>
              <a:t>標籤中，這樣的寫法我們也稱為 </a:t>
            </a:r>
            <a:r>
              <a:rPr lang="en-US" altLang="zh-TW" b="1" i="1"/>
              <a:t>Request-time attribute expression</a:t>
            </a:r>
            <a:r>
              <a:rPr lang="zh-TW" altLang="en-US"/>
              <a:t>。</a:t>
            </a:r>
          </a:p>
          <a:p>
            <a:pPr lvl="1"/>
            <a:r>
              <a:rPr lang="zh-TW" altLang="en-US"/>
              <a:t>範例：</a:t>
            </a:r>
            <a:r>
              <a:rPr lang="zh-TW" altLang="en-US" sz="2000"/>
              <a:t/>
            </a:r>
            <a:br>
              <a:rPr lang="zh-TW" altLang="en-US" sz="2000"/>
            </a:br>
            <a:r>
              <a:rPr lang="en-US" altLang="zh-TW" sz="1800" b="1" i="1"/>
              <a:t>&lt;%String pageURL = “foo.jsp” %&gt;</a:t>
            </a:r>
            <a:br>
              <a:rPr lang="en-US" altLang="zh-TW" sz="1800" b="1" i="1"/>
            </a:br>
            <a:r>
              <a:rPr lang="en-US" altLang="zh-TW" sz="1800" b="1" i="1"/>
              <a:t>&lt;jsp:include page=“&lt;%=pageURL%&gt;” /&gt;</a:t>
            </a:r>
          </a:p>
          <a:p>
            <a:pPr lvl="1"/>
            <a:r>
              <a:rPr lang="zh-TW" altLang="en-US"/>
              <a:t>注意：不可以放在</a:t>
            </a:r>
            <a:r>
              <a:rPr lang="zh-TW" altLang="en-US" b="1" i="1"/>
              <a:t> </a:t>
            </a:r>
            <a:r>
              <a:rPr lang="en-US" altLang="zh-TW" b="1" i="1"/>
              <a:t>directive </a:t>
            </a:r>
            <a:r>
              <a:rPr lang="zh-TW" altLang="en-US"/>
              <a:t>宣告區中</a:t>
            </a:r>
            <a:r>
              <a:rPr lang="zh-TW" altLang="en-US" b="1" i="1"/>
              <a:t> </a:t>
            </a:r>
            <a:br>
              <a:rPr lang="zh-TW" altLang="en-US" b="1" i="1"/>
            </a:br>
            <a:r>
              <a:rPr lang="en-US" altLang="zh-TW" sz="1800" b="1" i="1"/>
              <a:t>&lt;%@ include file=“&lt;%=pageURL%&gt;” %&gt; </a:t>
            </a:r>
            <a:r>
              <a:rPr lang="en-US" altLang="zh-TW" sz="1800" b="1" i="1">
                <a:sym typeface="Wingdings" pitchFamily="2" charset="2"/>
              </a:rPr>
              <a:t> </a:t>
            </a:r>
            <a:r>
              <a:rPr lang="en-US" altLang="zh-TW" sz="1800" b="1" i="1">
                <a:solidFill>
                  <a:srgbClr val="FF0000"/>
                </a:solidFill>
                <a:sym typeface="Wingdings" pitchFamily="2" charset="2"/>
              </a:rPr>
              <a:t>ERROR</a:t>
            </a:r>
            <a:endParaRPr lang="en-US" altLang="zh-TW" sz="1800" b="1" i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2290616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/>
              <a:t>JSP </a:t>
            </a:r>
            <a:r>
              <a:rPr lang="zh-TW" altLang="en-US" sz="2600" dirty="0"/>
              <a:t>跳脫字元</a:t>
            </a:r>
            <a:endParaRPr lang="en-US" altLang="zh-TW" sz="2600" dirty="0"/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&lt;</a:t>
            </a:r>
            <a:r>
              <a:rPr lang="en-US" altLang="zh-TW" sz="2600" dirty="0" err="1">
                <a:solidFill>
                  <a:schemeClr val="bg1">
                    <a:lumMod val="75000"/>
                  </a:schemeClr>
                </a:solidFill>
              </a:rPr>
              <a:t>jsp</a:t>
            </a: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-property-group&gt;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</a:t>
            </a:r>
            <a:endParaRPr lang="zh-TW" altLang="en-US" sz="2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069091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>
            <a:extLst>
              <a:ext uri="{FF2B5EF4-FFF2-40B4-BE49-F238E27FC236}">
                <a16:creationId xmlns:a16="http://schemas.microsoft.com/office/drawing/2014/main" xmlns="" id="{B9AF7B52-A28C-8540-B4ED-1C02F6724B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Verdana" panose="020B0604030504040204" pitchFamily="34" charset="0"/>
              </a:rPr>
              <a:t>JSP</a:t>
            </a:r>
            <a:r>
              <a:rPr lang="en-US" altLang="zh-TW" dirty="0">
                <a:latin typeface="Verdana" panose="020B0604030504040204" pitchFamily="34" charset="0"/>
              </a:rPr>
              <a:t> </a:t>
            </a:r>
            <a:r>
              <a:rPr lang="zh-TW" altLang="en-US" dirty="0">
                <a:latin typeface="Verdana" panose="020B0604030504040204" pitchFamily="34" charset="0"/>
              </a:rPr>
              <a:t>跳脫字元</a:t>
            </a:r>
          </a:p>
        </p:txBody>
      </p:sp>
      <p:sp>
        <p:nvSpPr>
          <p:cNvPr id="452611" name="Rectangle 3">
            <a:extLst>
              <a:ext uri="{FF2B5EF4-FFF2-40B4-BE49-F238E27FC236}">
                <a16:creationId xmlns:a16="http://schemas.microsoft.com/office/drawing/2014/main" xmlns="" id="{FDEB8639-12D1-5348-8E12-3B5A524CD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altLang="zh-TW" i="1"/>
              <a:t>JSP</a:t>
            </a:r>
            <a:r>
              <a:rPr lang="en-US" altLang="zh-TW" b="0"/>
              <a:t> </a:t>
            </a:r>
            <a:r>
              <a:rPr lang="zh-TW" altLang="en-US" b="0"/>
              <a:t>的關鍵字元包含：</a:t>
            </a:r>
          </a:p>
          <a:p>
            <a:pPr lvl="1"/>
            <a:r>
              <a:rPr lang="zh-TW" altLang="en-US"/>
              <a:t>單</a:t>
            </a:r>
            <a:r>
              <a:rPr lang="en-US" altLang="zh-TW"/>
              <a:t>(‘)</a:t>
            </a:r>
            <a:r>
              <a:rPr lang="zh-TW" altLang="en-US"/>
              <a:t>雙</a:t>
            </a:r>
            <a:r>
              <a:rPr lang="en-US" altLang="zh-TW"/>
              <a:t>(“)</a:t>
            </a:r>
            <a:r>
              <a:rPr lang="zh-TW" altLang="en-US"/>
              <a:t>引號</a:t>
            </a:r>
            <a:r>
              <a:rPr lang="zh-TW" altLang="zh-TW"/>
              <a:t>、</a:t>
            </a:r>
            <a:r>
              <a:rPr lang="zh-TW" altLang="en-US"/>
              <a:t>反斜線</a:t>
            </a:r>
            <a:r>
              <a:rPr lang="en-US" altLang="zh-TW"/>
              <a:t>(\)</a:t>
            </a:r>
            <a:r>
              <a:rPr lang="zh-TW" altLang="en-US"/>
              <a:t>、</a:t>
            </a:r>
            <a:r>
              <a:rPr lang="en-US" altLang="zh-TW"/>
              <a:t>&lt;%@</a:t>
            </a:r>
            <a:r>
              <a:rPr lang="zh-TW" altLang="en-US"/>
              <a:t>、</a:t>
            </a:r>
            <a:r>
              <a:rPr lang="en-US" altLang="zh-TW"/>
              <a:t>&lt;%! </a:t>
            </a:r>
            <a:r>
              <a:rPr lang="zh-TW" altLang="en-US"/>
              <a:t>、</a:t>
            </a:r>
            <a:r>
              <a:rPr lang="en-US" altLang="zh-TW"/>
              <a:t>&lt;%=</a:t>
            </a:r>
            <a:r>
              <a:rPr lang="zh-TW" altLang="en-US"/>
              <a:t>、</a:t>
            </a:r>
            <a:r>
              <a:rPr lang="en-US" altLang="zh-TW"/>
              <a:t>&lt;%</a:t>
            </a:r>
            <a:r>
              <a:rPr lang="zh-TW" altLang="en-US"/>
              <a:t>、</a:t>
            </a:r>
            <a:r>
              <a:rPr lang="en-US" altLang="zh-TW"/>
              <a:t>%&gt;</a:t>
            </a:r>
            <a:r>
              <a:rPr lang="zh-TW" altLang="en-US"/>
              <a:t>、</a:t>
            </a:r>
            <a:r>
              <a:rPr lang="en-US" altLang="zh-TW"/>
              <a:t>&lt;%-- </a:t>
            </a:r>
            <a:r>
              <a:rPr lang="zh-TW" altLang="en-US"/>
              <a:t>與 </a:t>
            </a:r>
            <a:r>
              <a:rPr lang="en-US" altLang="zh-TW"/>
              <a:t>%--&gt;</a:t>
            </a:r>
            <a:r>
              <a:rPr lang="zh-TW" altLang="en-US"/>
              <a:t>。</a:t>
            </a:r>
          </a:p>
          <a:p>
            <a:pPr lvl="1"/>
            <a:r>
              <a:rPr lang="zh-TW" altLang="en-US"/>
              <a:t>為了讓 </a:t>
            </a:r>
            <a:r>
              <a:rPr lang="en-US" altLang="zh-TW" b="1" i="1"/>
              <a:t>parser</a:t>
            </a:r>
            <a:r>
              <a:rPr lang="en-US" altLang="zh-TW"/>
              <a:t> </a:t>
            </a:r>
            <a:r>
              <a:rPr lang="zh-TW" altLang="en-US"/>
              <a:t>不去解釋這些特定的字元則我們可以使用跳脫字元 ”</a:t>
            </a:r>
            <a:r>
              <a:rPr lang="en-US" altLang="zh-TW">
                <a:solidFill>
                  <a:srgbClr val="FF0000"/>
                </a:solidFill>
              </a:rPr>
              <a:t>\</a:t>
            </a:r>
            <a:r>
              <a:rPr lang="en-US" altLang="zh-TW"/>
              <a:t>” </a:t>
            </a:r>
            <a:r>
              <a:rPr lang="zh-TW" altLang="en-US"/>
              <a:t>告知。</a:t>
            </a:r>
          </a:p>
          <a:p>
            <a:pPr lvl="1"/>
            <a:r>
              <a:rPr lang="zh-TW" altLang="en-US"/>
              <a:t>使用範例：</a:t>
            </a:r>
            <a:br>
              <a:rPr lang="zh-TW" altLang="en-US"/>
            </a:br>
            <a:r>
              <a:rPr lang="en-US" altLang="zh-TW" sz="2000" b="1" i="1"/>
              <a:t>&lt;%@ page info="A sample use of </a:t>
            </a:r>
            <a:r>
              <a:rPr lang="en-US" altLang="zh-TW" sz="2000" b="1" i="1">
                <a:solidFill>
                  <a:srgbClr val="FF0000"/>
                </a:solidFill>
              </a:rPr>
              <a:t>\</a:t>
            </a:r>
            <a:r>
              <a:rPr lang="en-US" altLang="zh-TW" sz="2000" b="1" i="1"/>
              <a:t>' , </a:t>
            </a:r>
            <a:r>
              <a:rPr lang="en-US" altLang="zh-TW" sz="2000" b="1" i="1">
                <a:solidFill>
                  <a:srgbClr val="FF0000"/>
                </a:solidFill>
              </a:rPr>
              <a:t>\</a:t>
            </a:r>
            <a:r>
              <a:rPr lang="en-US" altLang="zh-TW" sz="2000" b="1" i="1"/>
              <a:t>" , </a:t>
            </a:r>
            <a:r>
              <a:rPr lang="en-US" altLang="zh-TW" sz="2000" b="1" i="1">
                <a:solidFill>
                  <a:srgbClr val="FF0000"/>
                </a:solidFill>
              </a:rPr>
              <a:t>\</a:t>
            </a:r>
            <a:r>
              <a:rPr lang="en-US" altLang="zh-TW" sz="2000" b="1" i="1"/>
              <a:t>\ , &lt;</a:t>
            </a:r>
            <a:r>
              <a:rPr lang="en-US" altLang="zh-TW" sz="2000" b="1" i="1">
                <a:solidFill>
                  <a:srgbClr val="FF0000"/>
                </a:solidFill>
              </a:rPr>
              <a:t>\</a:t>
            </a:r>
            <a:r>
              <a:rPr lang="en-US" altLang="zh-TW" sz="2000" b="1" i="1"/>
              <a:t>% , and %</a:t>
            </a:r>
            <a:r>
              <a:rPr lang="en-US" altLang="zh-TW" sz="2000" b="1" i="1">
                <a:solidFill>
                  <a:srgbClr val="FF0000"/>
                </a:solidFill>
              </a:rPr>
              <a:t>\</a:t>
            </a:r>
            <a:r>
              <a:rPr lang="en-US" altLang="zh-TW" sz="2000" b="1" i="1"/>
              <a:t>&gt; characters" %&gt;</a:t>
            </a:r>
          </a:p>
        </p:txBody>
      </p:sp>
    </p:spTree>
    <p:extLst>
      <p:ext uri="{BB962C8B-B14F-4D97-AF65-F5344CB8AC3E}">
        <p14:creationId xmlns:p14="http://schemas.microsoft.com/office/powerpoint/2010/main" xmlns="" val="172902790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xmlns="" id="{31C81EDB-A8C9-3345-BE32-622945F9C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xmlns="" id="{0EFB5C12-BA85-214C-85C6-78F2097E38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1188" y="1700213"/>
            <a:ext cx="80645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運作流程</a:t>
            </a:r>
            <a:r>
              <a:rPr lang="en-US" altLang="zh-CN" sz="2600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生命週期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語法元素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page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屬性宣告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隱含變數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可視範圍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Document </a:t>
            </a:r>
            <a:r>
              <a:rPr lang="zh-CN" altLang="en-US" sz="2600" dirty="0">
                <a:solidFill>
                  <a:schemeClr val="bg1">
                    <a:lumMod val="75000"/>
                  </a:schemeClr>
                </a:solidFill>
              </a:rPr>
              <a:t>標籤文件</a:t>
            </a:r>
            <a:endParaRPr lang="en-US" altLang="zh-CN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執行時期屬性 </a:t>
            </a: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Request-time attribute</a:t>
            </a:r>
          </a:p>
          <a:p>
            <a:pPr>
              <a:lnSpc>
                <a:spcPct val="90000"/>
              </a:lnSpc>
            </a:pPr>
            <a:r>
              <a:rPr lang="en" altLang="zh-TW" sz="2600" dirty="0">
                <a:solidFill>
                  <a:schemeClr val="bg1">
                    <a:lumMod val="75000"/>
                  </a:schemeClr>
                </a:solidFill>
              </a:rPr>
              <a:t>JSP </a:t>
            </a:r>
            <a:r>
              <a:rPr lang="zh-TW" altLang="en-US" sz="2600" dirty="0">
                <a:solidFill>
                  <a:schemeClr val="bg1">
                    <a:lumMod val="75000"/>
                  </a:schemeClr>
                </a:solidFill>
              </a:rPr>
              <a:t>跳脫字元</a:t>
            </a:r>
            <a:endParaRPr lang="en-US" altLang="zh-TW" sz="26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zh-TW" sz="2600" dirty="0"/>
              <a:t>JSP &lt;</a:t>
            </a:r>
            <a:r>
              <a:rPr lang="en-US" altLang="zh-TW" sz="2600" dirty="0" err="1"/>
              <a:t>jsp</a:t>
            </a:r>
            <a:r>
              <a:rPr lang="en-US" altLang="zh-TW" sz="2600" dirty="0"/>
              <a:t>-property-group&gt; </a:t>
            </a:r>
            <a:r>
              <a:rPr lang="zh-CN" altLang="en-US" sz="2600" dirty="0"/>
              <a:t>標籤</a:t>
            </a:r>
            <a:endParaRPr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xmlns="" val="65474065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858" name="Rectangle 2">
            <a:extLst>
              <a:ext uri="{FF2B5EF4-FFF2-40B4-BE49-F238E27FC236}">
                <a16:creationId xmlns:a16="http://schemas.microsoft.com/office/drawing/2014/main" xmlns="" id="{D07FB542-B121-5C46-B1F3-3D233DC213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Consolas" panose="020B0609020204030204" pitchFamily="49" charset="0"/>
              </a:rPr>
              <a:t>&lt;</a:t>
            </a:r>
            <a:r>
              <a:rPr lang="en-US" altLang="zh-TW" b="1" dirty="0" err="1">
                <a:latin typeface="Consolas" panose="020B0609020204030204" pitchFamily="49" charset="0"/>
              </a:rPr>
              <a:t>jsp</a:t>
            </a:r>
            <a:r>
              <a:rPr lang="en-US" altLang="zh-TW" b="1" dirty="0">
                <a:latin typeface="Consolas" panose="020B0609020204030204" pitchFamily="49" charset="0"/>
              </a:rPr>
              <a:t>-property-group&gt;</a:t>
            </a:r>
          </a:p>
        </p:txBody>
      </p:sp>
      <p:sp>
        <p:nvSpPr>
          <p:cNvPr id="505859" name="Rectangle 3">
            <a:extLst>
              <a:ext uri="{FF2B5EF4-FFF2-40B4-BE49-F238E27FC236}">
                <a16:creationId xmlns:a16="http://schemas.microsoft.com/office/drawing/2014/main" xmlns="" id="{FB04C037-071C-0443-BD72-CEDDAA7D47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sz="2000" dirty="0"/>
              <a:t>&lt;</a:t>
            </a:r>
            <a:r>
              <a:rPr lang="en-US" altLang="zh-TW" sz="2000" dirty="0" err="1"/>
              <a:t>jsp</a:t>
            </a:r>
            <a:r>
              <a:rPr lang="en-US" altLang="zh-TW" sz="2000" dirty="0"/>
              <a:t>-property-group&gt;</a:t>
            </a:r>
            <a:r>
              <a:rPr lang="zh-TW" altLang="en-US" sz="2000" b="0" dirty="0"/>
              <a:t>是</a:t>
            </a:r>
            <a:r>
              <a:rPr lang="en-US" altLang="zh-TW" sz="2000" b="0" dirty="0"/>
              <a:t>JSP 2.0</a:t>
            </a:r>
            <a:r>
              <a:rPr lang="zh-TW" altLang="en-US" sz="2000" b="0" dirty="0"/>
              <a:t>新增的元素，其八個子元素：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&lt;description&gt;</a:t>
            </a:r>
            <a:r>
              <a:rPr lang="zh-TW" altLang="en-US" sz="1800" b="1" dirty="0"/>
              <a:t>：設定的說明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&lt;display-name&gt;</a:t>
            </a:r>
            <a:r>
              <a:rPr lang="zh-TW" altLang="en-US" sz="1800" b="1" dirty="0"/>
              <a:t>：設定名稱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</a:t>
            </a:r>
            <a:r>
              <a:rPr lang="en-US" altLang="zh-TW" sz="1800" b="1" dirty="0" err="1"/>
              <a:t>url</a:t>
            </a:r>
            <a:r>
              <a:rPr lang="en-US" altLang="zh-TW" sz="1800" b="1" dirty="0"/>
              <a:t>-pattern&gt;</a:t>
            </a:r>
            <a:r>
              <a:rPr lang="zh-TW" altLang="en-US" sz="1800" b="1" dirty="0"/>
              <a:t>：設定值所影響的範圍，如：</a:t>
            </a:r>
            <a:r>
              <a:rPr lang="en-US" altLang="zh-TW" sz="1800" b="1" dirty="0"/>
              <a:t>/servlet</a:t>
            </a:r>
            <a:r>
              <a:rPr lang="zh-TW" altLang="en-US" sz="1800" b="1" dirty="0"/>
              <a:t>或*</a:t>
            </a:r>
            <a:r>
              <a:rPr lang="en-US" altLang="zh-TW" sz="1800" b="1" dirty="0"/>
              <a:t>.</a:t>
            </a:r>
            <a:r>
              <a:rPr lang="en-US" altLang="zh-TW" sz="1800" b="1" dirty="0" err="1"/>
              <a:t>jsp</a:t>
            </a:r>
            <a:r>
              <a:rPr lang="en-US" altLang="zh-TW" sz="1800" b="1" dirty="0"/>
              <a:t> </a:t>
            </a:r>
            <a:r>
              <a:rPr lang="zh-TW" altLang="en-US" sz="1800" b="1" dirty="0"/>
              <a:t>等</a:t>
            </a:r>
            <a:r>
              <a:rPr lang="en-US" altLang="zh-TW" sz="1800" b="1" dirty="0"/>
              <a:t>...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&lt;el-ignored&gt;</a:t>
            </a:r>
            <a:r>
              <a:rPr lang="zh-TW" altLang="en-US" sz="1800" b="1" dirty="0"/>
              <a:t>：若為</a:t>
            </a:r>
            <a:r>
              <a:rPr lang="en-US" altLang="zh-TW" sz="1800" b="1" dirty="0"/>
              <a:t>true</a:t>
            </a:r>
            <a:r>
              <a:rPr lang="zh-TW" altLang="en-US" sz="1800" b="1" dirty="0"/>
              <a:t>，表示不支援</a:t>
            </a:r>
            <a:r>
              <a:rPr lang="en-US" altLang="zh-TW" sz="1800" b="1" dirty="0"/>
              <a:t>EL</a:t>
            </a:r>
            <a:r>
              <a:rPr lang="zh-TW" altLang="en-US" sz="1800" b="1" dirty="0"/>
              <a:t>語法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&lt;scripting-invalid&gt;</a:t>
            </a:r>
            <a:r>
              <a:rPr lang="zh-TW" altLang="en-US" sz="1800" b="1" dirty="0"/>
              <a:t>：若為</a:t>
            </a:r>
            <a:r>
              <a:rPr lang="en-US" altLang="zh-TW" sz="1800" b="1" dirty="0"/>
              <a:t>true</a:t>
            </a:r>
            <a:r>
              <a:rPr lang="zh-TW" altLang="en-US" sz="1800" b="1" dirty="0"/>
              <a:t>，表示不支持</a:t>
            </a:r>
            <a:r>
              <a:rPr lang="en-US" altLang="zh-TW" sz="1800" b="1" dirty="0"/>
              <a:t>&lt;% scripting %&gt;</a:t>
            </a:r>
            <a:r>
              <a:rPr lang="zh-TW" altLang="en-US" sz="1800" b="1" dirty="0"/>
              <a:t>語法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&lt;page-encoding&gt;</a:t>
            </a:r>
            <a:r>
              <a:rPr lang="zh-TW" altLang="en-US" sz="1800" b="1" dirty="0"/>
              <a:t>：設定</a:t>
            </a:r>
            <a:r>
              <a:rPr lang="en-US" altLang="zh-TW" sz="1800" b="1" dirty="0"/>
              <a:t>JSP</a:t>
            </a:r>
            <a:r>
              <a:rPr lang="zh-TW" altLang="en-US" sz="1800" b="1" dirty="0"/>
              <a:t>網頁的編碼</a:t>
            </a:r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&lt;include-prelude&gt;</a:t>
            </a:r>
            <a:r>
              <a:rPr lang="zh-TW" altLang="en-US" sz="1800" b="1" dirty="0"/>
              <a:t>：設置</a:t>
            </a:r>
            <a:r>
              <a:rPr lang="en-US" altLang="zh-TW" sz="1800" b="1" dirty="0"/>
              <a:t>JSP</a:t>
            </a:r>
            <a:r>
              <a:rPr lang="zh-TW" altLang="en-US" sz="1800" b="1" dirty="0"/>
              <a:t>網頁的抬頭，副檔名為</a:t>
            </a:r>
            <a:r>
              <a:rPr lang="en-US" altLang="zh-TW" sz="1800" b="1" dirty="0"/>
              <a:t>.</a:t>
            </a:r>
            <a:r>
              <a:rPr lang="en-US" altLang="zh-TW" sz="1800" b="1" dirty="0" err="1"/>
              <a:t>jspf</a:t>
            </a:r>
            <a:endParaRPr lang="en-US" altLang="zh-TW" sz="1800" b="1" dirty="0"/>
          </a:p>
          <a:p>
            <a:pPr marL="1100138" lvl="1" indent="-342900">
              <a:lnSpc>
                <a:spcPct val="90000"/>
              </a:lnSpc>
              <a:buFont typeface="Times New Roman" panose="02020603050405020304" pitchFamily="18" charset="0"/>
              <a:buAutoNum type="arabicPeriod"/>
            </a:pPr>
            <a:r>
              <a:rPr lang="en-US" altLang="zh-TW" sz="1800" b="1" dirty="0"/>
              <a:t>&lt;include-coda&gt;</a:t>
            </a:r>
            <a:r>
              <a:rPr lang="zh-TW" altLang="en-US" sz="1800" b="1" dirty="0"/>
              <a:t>：設置</a:t>
            </a:r>
            <a:r>
              <a:rPr lang="en-US" altLang="zh-TW" sz="1800" b="1" dirty="0"/>
              <a:t>JSP</a:t>
            </a:r>
            <a:r>
              <a:rPr lang="zh-TW" altLang="en-US" sz="1800" b="1" dirty="0"/>
              <a:t>網頁的結尾，副檔名為</a:t>
            </a:r>
            <a:r>
              <a:rPr lang="en-US" altLang="zh-TW" sz="1800" b="1" dirty="0"/>
              <a:t>.</a:t>
            </a:r>
            <a:r>
              <a:rPr lang="en-US" altLang="zh-TW" sz="1800" b="1" dirty="0" err="1"/>
              <a:t>jspf</a:t>
            </a:r>
            <a:endParaRPr lang="en-US" altLang="zh-TW" sz="1800" b="1" dirty="0"/>
          </a:p>
        </p:txBody>
      </p:sp>
    </p:spTree>
    <p:extLst>
      <p:ext uri="{BB962C8B-B14F-4D97-AF65-F5344CB8AC3E}">
        <p14:creationId xmlns:p14="http://schemas.microsoft.com/office/powerpoint/2010/main" xmlns="" val="168659350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>
            <a:extLst>
              <a:ext uri="{FF2B5EF4-FFF2-40B4-BE49-F238E27FC236}">
                <a16:creationId xmlns:a16="http://schemas.microsoft.com/office/drawing/2014/main" xmlns="" id="{EF8A61A3-2A01-964B-AC3D-B0B8DBB7A4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latin typeface="Consolas" panose="020B0609020204030204" pitchFamily="49" charset="0"/>
              </a:rPr>
              <a:t>&lt;jsp-property-group&gt;</a:t>
            </a:r>
          </a:p>
        </p:txBody>
      </p:sp>
      <p:sp>
        <p:nvSpPr>
          <p:cNvPr id="506883" name="Rectangle 3">
            <a:extLst>
              <a:ext uri="{FF2B5EF4-FFF2-40B4-BE49-F238E27FC236}">
                <a16:creationId xmlns:a16="http://schemas.microsoft.com/office/drawing/2014/main" xmlns="" id="{D7544212-7121-4646-9735-E73A64871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取消 </a:t>
            </a:r>
            <a:r>
              <a:rPr lang="en-US" altLang="zh-TW"/>
              <a:t>EL </a:t>
            </a:r>
            <a:r>
              <a:rPr lang="zh-TW" altLang="en-US"/>
              <a:t>語法</a:t>
            </a:r>
            <a:r>
              <a:rPr lang="en-US" altLang="zh-TW"/>
              <a:t>(web.xml </a:t>
            </a:r>
            <a:r>
              <a:rPr lang="zh-TW" altLang="en-US"/>
              <a:t>設定片段</a:t>
            </a:r>
            <a:r>
              <a:rPr lang="en-US" altLang="zh-TW"/>
              <a:t>)</a:t>
            </a:r>
            <a:r>
              <a:rPr lang="zh-TW" altLang="en-US" b="0"/>
              <a:t>：</a:t>
            </a:r>
          </a:p>
        </p:txBody>
      </p:sp>
      <p:pic>
        <p:nvPicPr>
          <p:cNvPr id="506884" name="Picture 4">
            <a:extLst>
              <a:ext uri="{FF2B5EF4-FFF2-40B4-BE49-F238E27FC236}">
                <a16:creationId xmlns:a16="http://schemas.microsoft.com/office/drawing/2014/main" xmlns="" id="{CAD99DFF-7B6D-A449-BF7F-67C52BE0C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27088" y="2781300"/>
            <a:ext cx="6769100" cy="270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32643616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D8CD7357-7513-C842-A8E0-BDC3FA096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66872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44176252"/>
      </p:ext>
    </p:extLst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訂設計">
      <a:majorFont>
        <a:latin typeface="Consolas"/>
        <a:ea typeface="華康儷中黑"/>
        <a:cs typeface=""/>
      </a:majorFont>
      <a:minorFont>
        <a:latin typeface="Consolas"/>
        <a:ea typeface="華康中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自訂設計">
  <a:themeElements>
    <a:clrScheme name="1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訂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20617</TotalTime>
  <Words>3878</Words>
  <Application>Microsoft Macintosh PowerPoint</Application>
  <PresentationFormat>如螢幕大小 (4:3)</PresentationFormat>
  <Paragraphs>708</Paragraphs>
  <Slides>98</Slides>
  <Notes>84</Notes>
  <HiddenSlides>0</HiddenSlides>
  <MMClips>0</MMClips>
  <ScaleCrop>false</ScaleCrop>
  <HeadingPairs>
    <vt:vector size="6" baseType="variant"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98</vt:i4>
      </vt:variant>
    </vt:vector>
  </HeadingPairs>
  <TitlesOfParts>
    <vt:vector size="101" baseType="lpstr">
      <vt:lpstr>自訂設計</vt:lpstr>
      <vt:lpstr>1_自訂設計</vt:lpstr>
      <vt:lpstr>Image</vt:lpstr>
      <vt:lpstr>投影片 1</vt:lpstr>
      <vt:lpstr>綱  要</vt:lpstr>
      <vt:lpstr>綱  要</vt:lpstr>
      <vt:lpstr>JSP 運作流程/生命週期</vt:lpstr>
      <vt:lpstr>JSP 標籤樣式</vt:lpstr>
      <vt:lpstr>JSP 運作流程/生命週期</vt:lpstr>
      <vt:lpstr>JSP processing</vt:lpstr>
      <vt:lpstr>JSP 的生命週期</vt:lpstr>
      <vt:lpstr>JSP 的生命週期</vt:lpstr>
      <vt:lpstr>JSP processing:Translation Step</vt:lpstr>
      <vt:lpstr>JSP 的生命週期</vt:lpstr>
      <vt:lpstr>JSP processing:Compilation Step</vt:lpstr>
      <vt:lpstr>JSP 的生命週期</vt:lpstr>
      <vt:lpstr>JSP processing:Load Class Step</vt:lpstr>
      <vt:lpstr>JSP 的生命週期</vt:lpstr>
      <vt:lpstr>JSP processing:Creation Step</vt:lpstr>
      <vt:lpstr>JSP 的生命週期</vt:lpstr>
      <vt:lpstr>JSP 的生命週期</vt:lpstr>
      <vt:lpstr>JSP 的生命週期</vt:lpstr>
      <vt:lpstr>JSP 的生命週期</vt:lpstr>
      <vt:lpstr>JSP processing:Initialization Step</vt:lpstr>
      <vt:lpstr>JSP 的生命週期</vt:lpstr>
      <vt:lpstr>JSP processing:Request Handling Step</vt:lpstr>
      <vt:lpstr>JSP 的生命週期</vt:lpstr>
      <vt:lpstr>JSP processing:Destroy Step</vt:lpstr>
      <vt:lpstr>綱  要</vt:lpstr>
      <vt:lpstr>JSP 語法元素</vt:lpstr>
      <vt:lpstr>註解 - Comments</vt:lpstr>
      <vt:lpstr>註解 - Comments</vt:lpstr>
      <vt:lpstr>指令 - Directives</vt:lpstr>
      <vt:lpstr>指令 - Directives</vt:lpstr>
      <vt:lpstr>指令 - Directives</vt:lpstr>
      <vt:lpstr>指令 - Directives</vt:lpstr>
      <vt:lpstr>宣告 - Declarations</vt:lpstr>
      <vt:lpstr>宣告 - Declarations</vt:lpstr>
      <vt:lpstr>宣告 - Declarations</vt:lpstr>
      <vt:lpstr>程式片段 - Scriptlets</vt:lpstr>
      <vt:lpstr>程式片段 - Scriptlets</vt:lpstr>
      <vt:lpstr>程式片段 - Scriptlets</vt:lpstr>
      <vt:lpstr>精簡表示 - Expressions</vt:lpstr>
      <vt:lpstr>精簡表示 - Expressions</vt:lpstr>
      <vt:lpstr>命令 - Actions</vt:lpstr>
      <vt:lpstr>命令 - Actions</vt:lpstr>
      <vt:lpstr>綱  要</vt:lpstr>
      <vt:lpstr>剖析 page 宣告屬性</vt:lpstr>
      <vt:lpstr>剖析 page 宣告屬性</vt:lpstr>
      <vt:lpstr>import 與 session</vt:lpstr>
      <vt:lpstr>import 與 session</vt:lpstr>
      <vt:lpstr>errorPage 與 isErrorPage</vt:lpstr>
      <vt:lpstr>errorPage 與 isErrorPage</vt:lpstr>
      <vt:lpstr>errorPage 與 isErrorPage</vt:lpstr>
      <vt:lpstr>errorPage 與 isErrorPage</vt:lpstr>
      <vt:lpstr>buffer 與 autoFlush</vt:lpstr>
      <vt:lpstr>buffer 與 autoFlush</vt:lpstr>
      <vt:lpstr>isThreadSafe</vt:lpstr>
      <vt:lpstr>contentType 與 pageEncoding</vt:lpstr>
      <vt:lpstr>contentType 與 pageEncoding</vt:lpstr>
      <vt:lpstr>其他屬性 ( language、extends 與 info )</vt:lpstr>
      <vt:lpstr>其他屬性 ( language、extends 與 info )</vt:lpstr>
      <vt:lpstr>其他屬性 ( language、extends 與 info )</vt:lpstr>
      <vt:lpstr>綱  要</vt:lpstr>
      <vt:lpstr>JSP 的隱含變數</vt:lpstr>
      <vt:lpstr>JSP 的隱含變數</vt:lpstr>
      <vt:lpstr>JSP 的隱含變數</vt:lpstr>
      <vt:lpstr>out </vt:lpstr>
      <vt:lpstr>out </vt:lpstr>
      <vt:lpstr>application 與 session</vt:lpstr>
      <vt:lpstr>application 與 session</vt:lpstr>
      <vt:lpstr>request 與 response</vt:lpstr>
      <vt:lpstr>page 與 pageContext</vt:lpstr>
      <vt:lpstr>page 與 pageContext</vt:lpstr>
      <vt:lpstr>page 與 pageContext</vt:lpstr>
      <vt:lpstr>config 與 exception</vt:lpstr>
      <vt:lpstr>config 與 exception</vt:lpstr>
      <vt:lpstr>config 與 exception</vt:lpstr>
      <vt:lpstr>綱  要</vt:lpstr>
      <vt:lpstr>JSP 可視範圍</vt:lpstr>
      <vt:lpstr>JSP 可視範圍</vt:lpstr>
      <vt:lpstr>JSP 可視範圍</vt:lpstr>
      <vt:lpstr>JSP 可視範圍</vt:lpstr>
      <vt:lpstr>JSP 可視範圍</vt:lpstr>
      <vt:lpstr>JSP 可視範圍</vt:lpstr>
      <vt:lpstr>綱  要</vt:lpstr>
      <vt:lpstr>JSP Document 標籤文件</vt:lpstr>
      <vt:lpstr>JSP Document 標籤文件</vt:lpstr>
      <vt:lpstr>JSP Document 標籤文件</vt:lpstr>
      <vt:lpstr>JSP Document 標籤文件</vt:lpstr>
      <vt:lpstr>JSP Document 標籤文件</vt:lpstr>
      <vt:lpstr>JSP Document 標籤文件</vt:lpstr>
      <vt:lpstr>JSP Document 標籤文件</vt:lpstr>
      <vt:lpstr>綱  要</vt:lpstr>
      <vt:lpstr>執行時期屬性 Request-time attribute</vt:lpstr>
      <vt:lpstr>綱  要</vt:lpstr>
      <vt:lpstr>JSP 跳脫字元</vt:lpstr>
      <vt:lpstr>綱  要</vt:lpstr>
      <vt:lpstr>&lt;jsp-property-group&gt;</vt:lpstr>
      <vt:lpstr>&lt;jsp-property-group&gt;</vt:lpstr>
      <vt:lpstr>投影片 98</vt:lpstr>
    </vt:vector>
  </TitlesOfParts>
  <Company>巨匠電腦股份有限公司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la</dc:creator>
  <cp:lastModifiedBy>student</cp:lastModifiedBy>
  <cp:revision>2384</cp:revision>
  <dcterms:created xsi:type="dcterms:W3CDTF">2004-04-15T01:51:44Z</dcterms:created>
  <dcterms:modified xsi:type="dcterms:W3CDTF">2022-05-09T10:15:44Z</dcterms:modified>
</cp:coreProperties>
</file>